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212121"/>
                </a:solidFill>
                <a:latin typeface="Arial"/>
              </a:defRPr>
            </a:pPr>
            <a:r>
              <a:rPr lang="th-TH" sz="1100" b="0" i="0" u="none" strike="noStrike">
                <a:solidFill>
                  <a:srgbClr val="212121"/>
                </a:solidFill>
                <a:latin typeface="Arial"/>
              </a:rPr>
              <a:t>งบประมาณที่ได้รับจัดสรร </a:t>
            </a:r>
            <a:r>
              <a:rPr lang="en-US" sz="1100" b="0" i="0" u="none" strike="noStrike">
                <a:solidFill>
                  <a:srgbClr val="212121"/>
                </a:solidFill>
                <a:latin typeface="Arial"/>
              </a:rPr>
              <a:t>vs </a:t>
            </a:r>
            <a:r>
              <a:rPr lang="th-TH" sz="1100" b="0" i="0" u="none" strike="noStrike">
                <a:solidFill>
                  <a:srgbClr val="212121"/>
                </a:solidFill>
                <a:latin typeface="Arial"/>
              </a:rPr>
              <a:t>ผลการใช้จ่ายงบประมาณ (ล้านบาท)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งบที่ได้รับจัดสรร</c:v>
                </c:pt>
              </c:strCache>
            </c:strRef>
          </c:tx>
          <c:spPr>
            <a:solidFill>
              <a:srgbClr val="388E3C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แผน1</c:v>
                </c:pt>
                <c:pt idx="1">
                  <c:v>แผน2</c:v>
                </c:pt>
                <c:pt idx="2">
                  <c:v>แผน3</c:v>
                </c:pt>
                <c:pt idx="3">
                  <c:v>แผน4</c:v>
                </c:pt>
                <c:pt idx="4">
                  <c:v>แผน5</c:v>
                </c:pt>
                <c:pt idx="5">
                  <c:v>แผน6</c:v>
                </c:pt>
                <c:pt idx="6">
                  <c:v>แผน7</c:v>
                </c:pt>
                <c:pt idx="7">
                  <c:v>แผน8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5018.2</c:v>
                </c:pt>
                <c:pt idx="1">
                  <c:v>963.52</c:v>
                </c:pt>
                <c:pt idx="2">
                  <c:v>172.47</c:v>
                </c:pt>
                <c:pt idx="3">
                  <c:v>128.59</c:v>
                </c:pt>
                <c:pt idx="4">
                  <c:v>319.75</c:v>
                </c:pt>
                <c:pt idx="5">
                  <c:v>94.9</c:v>
                </c:pt>
                <c:pt idx="6">
                  <c:v>45.16</c:v>
                </c:pt>
                <c:pt idx="7">
                  <c:v>241.06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21-4996-8E76-E429D786EE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ผลการใช้จ่ายงบประมาณ</c:v>
                </c:pt>
              </c:strCache>
            </c:strRef>
          </c:tx>
          <c:spPr>
            <a:solidFill>
              <a:srgbClr val="F9A825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แผน1</c:v>
                </c:pt>
                <c:pt idx="1">
                  <c:v>แผน2</c:v>
                </c:pt>
                <c:pt idx="2">
                  <c:v>แผน3</c:v>
                </c:pt>
                <c:pt idx="3">
                  <c:v>แผน4</c:v>
                </c:pt>
                <c:pt idx="4">
                  <c:v>แผน5</c:v>
                </c:pt>
                <c:pt idx="5">
                  <c:v>แผน6</c:v>
                </c:pt>
                <c:pt idx="6">
                  <c:v>แผน7</c:v>
                </c:pt>
                <c:pt idx="7">
                  <c:v>แผน8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4999.26</c:v>
                </c:pt>
                <c:pt idx="1">
                  <c:v>947.5</c:v>
                </c:pt>
                <c:pt idx="2">
                  <c:v>165.45</c:v>
                </c:pt>
                <c:pt idx="3">
                  <c:v>123.3</c:v>
                </c:pt>
                <c:pt idx="4">
                  <c:v>304.64999999999998</c:v>
                </c:pt>
                <c:pt idx="5">
                  <c:v>89.9</c:v>
                </c:pt>
                <c:pt idx="6">
                  <c:v>43.2</c:v>
                </c:pt>
                <c:pt idx="7">
                  <c:v>231.7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21-4996-8E76-E429D786E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46E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46E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896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3291840" cy="5070348"/>
          </a:xfrm>
          <a:prstGeom prst="rect">
            <a:avLst/>
          </a:prstGeom>
          <a:solidFill>
            <a:srgbClr val="145C17"/>
          </a:solidFill>
          <a:ln w="12700">
            <a:solidFill>
              <a:srgbClr val="145C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14400" y="640080"/>
            <a:ext cx="1463040" cy="1463040"/>
          </a:xfrm>
          <a:prstGeom prst="ellipse">
            <a:avLst/>
          </a:prstGeom>
          <a:solidFill>
            <a:srgbClr val="C8E6C9">
              <a:alpha val="90000"/>
            </a:srgbClr>
          </a:solidFill>
          <a:ln w="254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82296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B5E20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กสศ.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" y="2286000"/>
            <a:ext cx="2926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กองทุนเพื่อความเสมอภาค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ทางการศึกษา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74320" y="3657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A82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ประเมิน ITA ระดับ A ปีที่ 5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74320" y="42062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www.eef.or.th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566160" y="731520"/>
            <a:ext cx="5394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รายงานผลการดำเนินงาน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566160" y="1508760"/>
            <a:ext cx="5394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9A82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ประจำปีงบประมาณ พ.ศ. 2568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566160" y="214884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 ตุลาคม 2567 – 30 กันยายน 2568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566160" y="2670048"/>
            <a:ext cx="5212080" cy="0"/>
          </a:xfrm>
          <a:prstGeom prst="line">
            <a:avLst/>
          </a:prstGeom>
          <a:noFill/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566160" y="2834640"/>
            <a:ext cx="1234440" cy="1371600"/>
          </a:xfrm>
          <a:prstGeom prst="roundRect">
            <a:avLst>
              <a:gd name="adj" fmla="val 5926"/>
            </a:avLst>
          </a:prstGeom>
          <a:solidFill>
            <a:srgbClr val="388E3C">
              <a:alpha val="80000"/>
            </a:srgbClr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566160" y="2926080"/>
            <a:ext cx="1234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41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566160" y="3520440"/>
            <a:ext cx="1234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โครงการ/กิจกรรม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37760" y="2834640"/>
            <a:ext cx="1234440" cy="1371600"/>
          </a:xfrm>
          <a:prstGeom prst="roundRect">
            <a:avLst>
              <a:gd name="adj" fmla="val 5926"/>
            </a:avLst>
          </a:prstGeom>
          <a:solidFill>
            <a:srgbClr val="388E3C">
              <a:alpha val="80000"/>
            </a:srgbClr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37760" y="2926080"/>
            <a:ext cx="1234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96.45%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937760" y="3520440"/>
            <a:ext cx="1234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ผูกพันและเบิกจ่าย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09360" y="2834640"/>
            <a:ext cx="1234440" cy="1371600"/>
          </a:xfrm>
          <a:prstGeom prst="roundRect">
            <a:avLst>
              <a:gd name="adj" fmla="val 5926"/>
            </a:avLst>
          </a:prstGeom>
          <a:solidFill>
            <a:srgbClr val="388E3C">
              <a:alpha val="80000"/>
            </a:srgbClr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309360" y="2926080"/>
            <a:ext cx="1234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1.39+ ล้านคน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309360" y="3520440"/>
            <a:ext cx="1234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ผู้ได้รับประโยชน์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680960" y="2834640"/>
            <a:ext cx="1234440" cy="1371600"/>
          </a:xfrm>
          <a:prstGeom prst="roundRect">
            <a:avLst>
              <a:gd name="adj" fmla="val 5926"/>
            </a:avLst>
          </a:prstGeom>
          <a:solidFill>
            <a:srgbClr val="388E3C">
              <a:alpha val="80000"/>
            </a:srgbClr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680960" y="2926080"/>
            <a:ext cx="1234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8 แผน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680960" y="3520440"/>
            <a:ext cx="1234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แผนงานหลัก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566160" y="4434840"/>
            <a:ext cx="5212080" cy="457200"/>
          </a:xfrm>
          <a:prstGeom prst="roundRect">
            <a:avLst>
              <a:gd name="adj" fmla="val 12000"/>
            </a:avLst>
          </a:prstGeom>
          <a:solidFill>
            <a:srgbClr val="558B2F">
              <a:alpha val="80000"/>
            </a:srgbClr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566160" y="443484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📋  เอกสารเผยแพร่ตามมาตรฐาน OIT ข้อ O7 ประจำปีงบประมาณ พ.ศ. 2569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827717"/>
          </a:solidFill>
          <a:ln w="12700">
            <a:solidFill>
              <a:srgbClr val="8277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7  |  ความร่วมมือภาคีเครือข่าย เพื่อความเสมอภาค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45.16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43.20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558B2F"/>
          </a:solidFill>
          <a:ln w="12700">
            <a:solidFill>
              <a:srgbClr val="8277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95.66%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2852928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77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82771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สลากเพื่อความเสมอภาค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12.10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96.8%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รายได้ 86.49 ล้านบาท | สายอาชีพ+ผู้พิการ+เด็กนอกระบบ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82771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Sea/Shopee School Network ปีที่ 6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96.47%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ปรับบทบาทผู้บริจาค → หุ้นส่วนออกแบบนิเวศ Learn to Earn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82771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บูรณาการข้อมูลบัตรสวัสดิการแห่งรัฐ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ไม่มีงบเฉพาะ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ไม่มีการเบิกจ่ายแยก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N/A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สัญญาณเตือนภัยเชิงรุก ป้องกันเด็กหลุดจากระบบ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82771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UNESCO GNLC 5 เมืองของไทย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93.33%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 เมืองไทยเข้าสู่ UNESCO Learning Cities Network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827717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All for Education Network หอการค้าไทย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14.46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13.80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95.43%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SCG, KFC Thailand | กองทุนพัฒนาอาชีพในชุมชน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91440" y="4892040"/>
            <a:ext cx="8961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หมายเหตุ: โครงการที่ระบุ 'ยังไม่แล้วเสร็จ/กันเงินงบประมาณ' = มีการกันเงินเบิกจ่ายเหลื่อมปีตามหลักเกณฑ์ OIT O7 | N/A = ไม่มีงบประมาณเฉพาะ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827717"/>
          </a:solidFill>
          <a:ln w="12700">
            <a:solidFill>
              <a:srgbClr val="8277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8  |  การบริหารและพัฒนา ระบบงานองค์กร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241.06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231.70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558B2F"/>
          </a:solidFill>
          <a:ln w="12700">
            <a:solidFill>
              <a:srgbClr val="4E34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96.12%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2852928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3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4E342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ระบบ ERP + อนุมัติเอกสารอิเล็กทรอนิกส์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30.00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28.50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E651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ยังไม่แล้วเสร็จ/กันเงิน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คาด Go-live ต.ค.68 | กันเงินเบิกจ่ายเหลื่อมปี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4E342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Granting Management System (GMS)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15.00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14.20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94.67%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 เม.ย.68 | ครบวงจรการจัดการโครงการ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4E342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พัฒนาบุคลากร ปรับอัตรากำลัง 153→168 คน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86.30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82.50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95.6%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บรรจุตามแผน | หลักสูตรพัฒนาทักษะเฉพาะด้าน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4E342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ประเมินผลสัมฤทธิ์รอบ 2 ตาม ม.44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8.10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95.29%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ITA ระดับ A ปีที่ 5 | PDPA 'มาตรฐานสูง'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4E342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บริหารงบประมาณ ระบบงาน ค่าใช้จ่ายองค์กร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101.26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98.40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97.18%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7,340.01 ล้านบาท (96.45%) | ดีขึ้นจาก 91.30% ในปี 67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ext 9"/>
          <p:cNvSpPr/>
          <p:nvPr/>
        </p:nvSpPr>
        <p:spPr>
          <a:xfrm>
            <a:off x="91440" y="4892040"/>
            <a:ext cx="8961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หมายเหตุ: โครงการที่ระบุ 'ยังไม่แล้วเสร็จ/กันเงินงบประมาณ' = มีการกันเงินเบิกจ่ายเหลื่อมปีตามหลักเกณฑ์ OIT O7 | N/A = ไม่มีงบประมาณเฉพาะ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ผลลัพธ์สำคัญเชิงปริมาณ ประจำปีงบประมาณ พ.ศ. 2568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" y="77724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82880" y="82296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1,392,323 คน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82880" y="1463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นักเรียนทุนเสมอภาค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(ต่อภาคเรียน)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154680" y="77724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154680" y="82296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97.08%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154680" y="1463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อัตราการคงอยู่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ในระบบการศึกษา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77724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388E3C"/>
          </a:solidFill>
          <a:ln w="12700">
            <a:solidFill>
              <a:srgbClr val="388E3C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26480" y="82296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3,162,291 คน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126480" y="1463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รับการเฝ้าระวัง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ผ่านระบบ HERO OBEC CARE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82880" y="219456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82880" y="224028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330,000 คน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82880" y="2880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เด็กนอกระบบ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กลับสู่การศึกษา (34.08%)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154680" y="219456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154680" y="224028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16,000+ ทุน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154680" y="2880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ทุนการศึกษาสะสม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ก้าวข้ามความยากจน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26480" y="219456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126480" y="224028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1.93 เท่า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126480" y="2880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SROI ทุนนวัตกรรม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สายอาชีพชั้นสูง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82880" y="361188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388E3C"/>
          </a:solidFill>
          <a:ln w="12700">
            <a:solidFill>
              <a:srgbClr val="388E3C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82880" y="365760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31.50%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82880" y="429768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เด็กนอกระบบลดลง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เหลือ 603,095 คน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154680" y="361188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154680" y="365760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96.45%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3154680" y="429768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ผลการบริหาร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งบประมาณโดยรวม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126480" y="3611880"/>
            <a:ext cx="2743200" cy="1261872"/>
          </a:xfrm>
          <a:prstGeom prst="roundRect">
            <a:avLst>
              <a:gd name="adj" fmla="val 8696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126480" y="365760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ITA ระดับ A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126480" y="429768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ผลการประเมิน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ติดต่อกัน 5 ปี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429000" y="640080"/>
            <a:ext cx="2286000" cy="2286000"/>
          </a:xfrm>
          <a:prstGeom prst="ellipse">
            <a:avLst/>
          </a:prstGeom>
          <a:solidFill>
            <a:srgbClr val="C8E6C9">
              <a:alpha val="80000"/>
            </a:srgbClr>
          </a:solidFill>
          <a:ln w="254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29000" y="822960"/>
            <a:ext cx="22860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B5E20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กสศ.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กองทุนเพื่อความเสมอภาคทางการศึกษา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14400" y="36118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Equitable Education Fund (EEF)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828800" y="4160520"/>
            <a:ext cx="5486400" cy="0"/>
          </a:xfrm>
          <a:prstGeom prst="line">
            <a:avLst/>
          </a:prstGeom>
          <a:noFill/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429768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www.eef.or.th  |  รายงานผลการดำเนินงาน ประจำปีงบประมาณ พ.ศ. 2568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466344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9A82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เอกสารจัดทำตามมาตรฐาน OIT ข้อ O7 ประจำปีงบประมาณ พ.ศ. 2569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ภาพรวมผลการดำเนินงาน ประจำปีงบประมาณ พ.ศ. 2568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743200" cy="1600200"/>
          </a:xfrm>
          <a:prstGeom prst="roundRect">
            <a:avLst>
              <a:gd name="adj" fmla="val 6857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86868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28600" y="1325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7,610.53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228600" y="19202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ล้านบาท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งบประมาณรวมทุกแหล่งเงิน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3200400" y="777240"/>
            <a:ext cx="2743200" cy="1600200"/>
          </a:xfrm>
          <a:prstGeom prst="roundRect">
            <a:avLst>
              <a:gd name="adj" fmla="val 6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86868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200400" y="1325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7,340.01</a:t>
            </a:r>
            <a:endParaRPr lang="en-US" sz="2400" dirty="0"/>
          </a:p>
        </p:txBody>
      </p:sp>
      <p:sp>
        <p:nvSpPr>
          <p:cNvPr id="11" name="Text 7"/>
          <p:cNvSpPr/>
          <p:nvPr/>
        </p:nvSpPr>
        <p:spPr>
          <a:xfrm>
            <a:off x="3200400" y="19202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ล้านบาท (96.45%)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ผูกพันและเบิกจ่ายแล้ว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6172200" y="777240"/>
            <a:ext cx="2743200" cy="1600200"/>
          </a:xfrm>
          <a:prstGeom prst="roundRect">
            <a:avLst>
              <a:gd name="adj" fmla="val 6857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868680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172200" y="1325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1,392,323</a:t>
            </a:r>
            <a:endParaRPr lang="en-US" sz="2400" dirty="0"/>
          </a:p>
        </p:txBody>
      </p:sp>
      <p:sp>
        <p:nvSpPr>
          <p:cNvPr id="15" name="Text 10"/>
          <p:cNvSpPr/>
          <p:nvPr/>
        </p:nvSpPr>
        <p:spPr>
          <a:xfrm>
            <a:off x="6172200" y="19202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คน/ภาคเรียน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8E6C9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ผู้รับประโยชน์ทุนเสมอภาค</a:t>
            </a:r>
            <a:endParaRPr lang="en-US" sz="1000" dirty="0"/>
          </a:p>
        </p:txBody>
      </p:sp>
      <p:graphicFrame>
        <p:nvGraphicFramePr>
          <p:cNvPr id="16" name="Chart 0"/>
          <p:cNvGraphicFramePr/>
          <p:nvPr/>
        </p:nvGraphicFramePr>
        <p:xfrm>
          <a:off x="182880" y="2514600"/>
          <a:ext cx="5486400" cy="242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Text 11"/>
          <p:cNvSpPr/>
          <p:nvPr/>
        </p:nvSpPr>
        <p:spPr>
          <a:xfrm>
            <a:off x="5852160" y="25146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ร้อยละผลการใช้จ่าย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รายแผนงาน</a:t>
            </a:r>
            <a:endParaRPr lang="en-US" sz="13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52160" y="3017520"/>
          <a:ext cx="3108960" cy="2438400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59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แผนงาน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ร้อยละ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1: พัฒนาระบบหลักประกัน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5E20"/>
                          </a:solidFill>
                        </a:rPr>
                        <a:t>99.63%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2: สร้างโอกาสทางการศึกษา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5E20"/>
                          </a:solidFill>
                        </a:rPr>
                        <a:t>98.34%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3: พัฒนาตัวแบบการจัดการ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</a:rPr>
                        <a:t>95.93%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4: พัฒนาครูและสถานศึกษา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</a:rPr>
                        <a:t>95.88%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5: การจัดการศึกษา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</a:rPr>
                        <a:t>95.28%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6: พัฒนาองค์ความรู้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</a:rPr>
                        <a:t>94.73%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7: ความร่วมมือภาคีเครือข่าย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</a:rPr>
                        <a:t>95.66%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</a:rPr>
                        <a:t>แผน 8: การบริหารและพัฒนา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</a:rPr>
                        <a:t>96.12%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รวมทั้งสิ้น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</a:rPr>
                        <a:t>98.87%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9" name="Shape 1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สรุปผลการดำเนินงานรายแผนงาน (ภาพรวม 8 แผนงาน)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37160" y="77724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37160" y="77724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37160" y="1097280"/>
            <a:ext cx="2103120" cy="18288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37160" y="77724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82880" y="13258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พัฒนาระบบหลักประกัน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ความเสมอภาคทางการศึกษา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82880" y="201168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5,018.20 ล้านบ.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40080" y="228600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2860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99.63%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377440" y="77724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377440" y="77724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377440" y="1097280"/>
            <a:ext cx="2103120" cy="1828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377440" y="77724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2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423160" y="13258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สร้างโอกาสทางการศึกษา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ก้าวข้ามความยากจนข้ามรุ่น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423160" y="201168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963.52 ล้านบ.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880360" y="228600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2860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98.34%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617720" y="77724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17720" y="77724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388E3C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17720" y="1097280"/>
            <a:ext cx="2103120" cy="182880"/>
          </a:xfrm>
          <a:prstGeom prst="rect">
            <a:avLst/>
          </a:prstGeom>
          <a:solidFill>
            <a:srgbClr val="388E3C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617720" y="77724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3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663440" y="13258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พัฒนาตัวแบบการจัดการ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ศึกษาที่ยืดหยุ่น (TZD)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63440" y="201168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172.47 ล้านบ.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120640" y="228600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120640" y="22860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95.93%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858000" y="77724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858000" y="77724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858000" y="1097280"/>
            <a:ext cx="2103120" cy="182880"/>
          </a:xfrm>
          <a:prstGeom prst="rect">
            <a:avLst/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858000" y="77724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4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903720" y="13258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พัฒนาครูและสถานศึกษา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เชื่อมโยงโอกาสการเรียนรู้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903720" y="201168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128.59 ล้านบ.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360920" y="228600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360920" y="22860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95.88%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137160" y="292608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137160" y="292608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689F38"/>
          </a:solidFill>
          <a:ln w="12700">
            <a:solidFill>
              <a:srgbClr val="689F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137160" y="3246120"/>
            <a:ext cx="2103120" cy="182880"/>
          </a:xfrm>
          <a:prstGeom prst="rect">
            <a:avLst/>
          </a:prstGeom>
          <a:solidFill>
            <a:srgbClr val="689F38"/>
          </a:solidFill>
          <a:ln w="12700">
            <a:solidFill>
              <a:srgbClr val="689F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137160" y="29260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5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82880" y="347472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การจัดการศึกษา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เชิงพื้นที่สำหรับเด็กและเยาวชน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182880" y="416052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319.75 ล้านบ.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640080" y="443484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40080" y="44348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95.28%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2377440" y="292608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2377440" y="292608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2377440" y="3246120"/>
            <a:ext cx="2103120" cy="182880"/>
          </a:xfrm>
          <a:prstGeom prst="rect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377440" y="29260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6</a:t>
            </a:r>
            <a:endParaRPr lang="en-US" sz="1500" dirty="0"/>
          </a:p>
        </p:txBody>
      </p:sp>
      <p:sp>
        <p:nvSpPr>
          <p:cNvPr id="48" name="Text 46"/>
          <p:cNvSpPr/>
          <p:nvPr/>
        </p:nvSpPr>
        <p:spPr>
          <a:xfrm>
            <a:off x="2423160" y="347472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พัฒนาองค์ความรู้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งานวิจัยและนวัตกรรม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2423160" y="416052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94.90 ล้านบ.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2880360" y="443484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2880360" y="44348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94.73%</a:t>
            </a:r>
            <a:endParaRPr lang="en-US" sz="1400" dirty="0"/>
          </a:p>
        </p:txBody>
      </p:sp>
      <p:sp>
        <p:nvSpPr>
          <p:cNvPr id="52" name="Shape 50"/>
          <p:cNvSpPr/>
          <p:nvPr/>
        </p:nvSpPr>
        <p:spPr>
          <a:xfrm>
            <a:off x="4617720" y="292608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4617720" y="292608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827717"/>
          </a:solidFill>
          <a:ln w="12700">
            <a:solidFill>
              <a:srgbClr val="8277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4617720" y="3246120"/>
            <a:ext cx="2103120" cy="182880"/>
          </a:xfrm>
          <a:prstGeom prst="rect">
            <a:avLst/>
          </a:prstGeom>
          <a:solidFill>
            <a:srgbClr val="827717"/>
          </a:solidFill>
          <a:ln w="12700">
            <a:solidFill>
              <a:srgbClr val="8277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617720" y="29260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7</a:t>
            </a:r>
            <a:endParaRPr lang="en-US" sz="1500" dirty="0"/>
          </a:p>
        </p:txBody>
      </p:sp>
      <p:sp>
        <p:nvSpPr>
          <p:cNvPr id="56" name="Text 54"/>
          <p:cNvSpPr/>
          <p:nvPr/>
        </p:nvSpPr>
        <p:spPr>
          <a:xfrm>
            <a:off x="4663440" y="347472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ความร่วมมือภาคีเครือข่าย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เพื่อความเสมอภาค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4663440" y="416052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45.16 ล้านบ.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5120640" y="443484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5120640" y="44348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95.66%</a:t>
            </a:r>
            <a:endParaRPr lang="en-US" sz="1400" dirty="0"/>
          </a:p>
        </p:txBody>
      </p:sp>
      <p:sp>
        <p:nvSpPr>
          <p:cNvPr id="60" name="Shape 58"/>
          <p:cNvSpPr/>
          <p:nvPr/>
        </p:nvSpPr>
        <p:spPr>
          <a:xfrm>
            <a:off x="6858000" y="2926080"/>
            <a:ext cx="2103120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6858000" y="292608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6858000" y="3246120"/>
            <a:ext cx="2103120" cy="182880"/>
          </a:xfrm>
          <a:prstGeom prst="rect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6858000" y="29260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 8</a:t>
            </a:r>
            <a:endParaRPr lang="en-US" sz="1500" dirty="0"/>
          </a:p>
        </p:txBody>
      </p:sp>
      <p:sp>
        <p:nvSpPr>
          <p:cNvPr id="64" name="Text 62"/>
          <p:cNvSpPr/>
          <p:nvPr/>
        </p:nvSpPr>
        <p:spPr>
          <a:xfrm>
            <a:off x="6903720" y="347472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การบริหารและพัฒนา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ระบบงานองค์กร</a:t>
            </a:r>
            <a:endParaRPr lang="en-US" sz="1100" dirty="0"/>
          </a:p>
        </p:txBody>
      </p:sp>
      <p:sp>
        <p:nvSpPr>
          <p:cNvPr id="65" name="Text 63"/>
          <p:cNvSpPr/>
          <p:nvPr/>
        </p:nvSpPr>
        <p:spPr>
          <a:xfrm>
            <a:off x="6903720" y="416052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งบ: 241.06 ล้านบ.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7360920" y="4434840"/>
            <a:ext cx="1097280" cy="320040"/>
          </a:xfrm>
          <a:prstGeom prst="roundRect">
            <a:avLst>
              <a:gd name="adj" fmla="val 22857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7360920" y="44348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96.12%</a:t>
            </a:r>
            <a:endParaRPr lang="en-US" sz="1400" dirty="0"/>
          </a:p>
        </p:txBody>
      </p:sp>
      <p:sp>
        <p:nvSpPr>
          <p:cNvPr id="68" name="Shape 66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1  |  พัฒนาระบบหลักประกัน ความเสมอภาคทางการศึกษา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5,018.20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4,999.26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99.63%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2852928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B5E2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ทุนเสมอภาค ภาคเรียน 2/2567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2,408.95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2,408.95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100%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ต.ค.67–มี.ค.68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1,392,323 คน | 28,927 สถานศึกษา | คงอยู่ร้อยละ 97.08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B5E2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ทุนเสมอภาค ภาคเรียน 1/2568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2,410.00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2,385.21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98.97%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เม.ย.–ก.ย.68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1,392,323 คน | เพิ่มวันมาเรียน 7–12 วัน/ภาคเรียน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B5E2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ระบบ HERO OBEC CARE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22.00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21.35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97.05%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คัดกรอง 3,162,291 คน | เยี่ยมบ้าน 3,664,422 คน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B5E2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แพลตฟอร์ม 'ส่องทางทุน'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4.85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97%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ม.ค.–ก.ย.68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รวมทุน 481 ประเภท ลดช่องว่างในช่วงรอยต่อ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B5E2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ขยายทุนเสมอภาคสู่ สถ. และ บช.ตชด.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180.25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178.90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99.25%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22 จังหวัด | 17,000+ คนต่อปี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2  |  สร้างโอกาสทางการศึกษา ก้าวข้ามความยากจนข้ามรุ่น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963.52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947.50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98.34%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2377440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ทุนนวัตกรรมสายอาชีพชั้นสูง (รุ่น 1–7)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730.40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720.15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98.6%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11,391 คน | SROI 1.93 เท่า | รายได้สูงกว่าผู้ปกครอง 4–5 เท่า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ทุนพระกนิษฐาสัมมาชีพ (รุ่น 1–6)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25.30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24.80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98.02%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ส่งต่อวิชาชีพครู 12 คน | ร่วมผลิตครูอาชีวะกับ สอศ.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ทุนครูรัก(ษ์)ถิ่น (รุ่น 1–6)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125.60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122.90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97.85%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บัณฑิตรุ่น 2 บรรจุครูพื้นที่ห่างไกล | คงอยู่ร้อยละ 99.8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ทุน ODOS สาขา STEM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82.22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79.65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96.87%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4,800 ทุน | ระบบดูแลรายบุคคล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388E3C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3  |  พัฒนาตัวแบบการจัดการ ศึกษาที่ยืดหยุ่น (TZD)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172.47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165.45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558B2F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95.93%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3328416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88E3C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'1 โรงเรียน 3 รูปแบบ' สู่ 927 อำเภอ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18.50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17.85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96.49%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927 อำเภอ | นักเรียนเสี่ยง 29,000 คน | Mobile School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88E3C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ศูนย์การเรียน ม.12 รองรับเด็กนอกระบบ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15.20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14.50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95.39%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5,000+ คน | 670 แห่งใน 71 จังหวัด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88E3C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สกร. Learn to Earn เยาวชน 15–18 ปี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22.80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21.90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96.05%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กลับเข้าระบบ 330,000 คน (34.08%) | ลดลงร้อยละ 31.50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88E3C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อปท. ตำบลแห่งโอกาส 7,850 แห่ง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28.97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27.20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93.89%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7,850 แห่งทั่วประเทศ เป็นกลไกค้นหา-ช่วยเหลือ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88E3C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กุญแจ 3 ดอก เยาวชนในกระบวนการยุติธรรม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11.80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94.4%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ความร่วมมือ ยธ.: เรือนจำ–มหาวิทยาลัย–วิสาหกิจสังคม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88E3C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3.6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KFC Bucket Search ระยะที่ 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94.55%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 จังหวัดนำร่อง | Work &amp; Study | ทุนตั้งต้นอาชีพ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388E3C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4  |  พัฒนาครูและสถานศึกษา เชื่อมโยงโอกาสการเรียนรู้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128.59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123.30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95.88%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2852928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B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TSQM กลไกจังหวัด+เครือข่าย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52.14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50.25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96.38%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10 จังหวัดนำร่อง | 26 เครือข่าย | 3,000+ สถานศึกษา Q-Info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โรงเรียน ตชด. 118 แห่ง ห้องเรียนคละชั้น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32.43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31.20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96.21%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33 จังหวัด | ลดภาระครู เพิ่มปฏิสัมพันธ์ระหว่างวัย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โรงเรียนพระปริยัติธรรม 45 แห่ง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5.55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95.69%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ต่อยอดหลักสูตรผู้บริหาร 404 โรงเรียนทั่วประเทศ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เครือข่ายครู PMCA สร้างผลกระทบ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15.50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14.80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95.48%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28,100 คน | กลไกระดับโรงเรียน–จังหวัด–ภูมิภาค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ระบบ Q-Info 3,000 สถานศึกษา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22.72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21.50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94.63%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ระบุความช่วยเหลือรายบุคคล | ยกระดับผลสัมฤทธิ์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558B2F"/>
          </a:solidFill>
          <a:ln w="12700">
            <a:solidFill>
              <a:srgbClr val="558B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689F38"/>
          </a:solidFill>
          <a:ln w="12700">
            <a:solidFill>
              <a:srgbClr val="689F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5  |  การจัดการศึกษา เชิงพื้นที่สำหรับเด็กและเยาวชน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319.75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304.65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558B2F"/>
          </a:solidFill>
          <a:ln w="12700">
            <a:solidFill>
              <a:srgbClr val="689F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95.28%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9144000" cy="2852928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F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689F38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Thailand Zero Dropout กลไกชาติ+จังหวัด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48.20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46.95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97.41%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11 หน่วยงาน | เด็กนอกระบบลดลงร้อยละ 31.50 (603,095 คน)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689F38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AI Dropout Prediction Model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12.10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94.53%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ระบุกลุ่มเสี่ยงได้ทันท่วงที ต้นทุนต่ำ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689F38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ABE 25 จังหวัด + Learning City 8 เมือง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90.40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94.36%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25 จังหวัด | 8 เมือง | 5 เมืองไทยเข้า UNESCO GNLC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689F38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ศูนย์เรียนรู้เด็กที่รับผลกระทบภัยพิบัติ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18.50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17.20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9A825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92.97%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2,600+ คน | Mobile School | ธนาคารโอกาส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689F38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Adult Skills Assessment + ธนาคารโลก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14.45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13.80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ระยอง พะเยา ปัตตานี | ยกระดับทักษะวัยแรงงาน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689F38"/>
          </a:solidFill>
          <a:ln w="12700">
            <a:solidFill>
              <a:srgbClr val="689F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แผนงานที่ 6  |  พัฒนาองค์ความรู้ งานวิจัยและนวัตกรรม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งบประมาณที่ได้รับจัดสรร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7D32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94.90 ล้านบาท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51760" y="77724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C8E6C9"/>
          </a:solidFill>
          <a:ln w="12700">
            <a:solidFill>
              <a:srgbClr val="388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51760" y="777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ผลการใช้จ่ายงบประมาณ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558B2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89.90 ล้านบาท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74920" y="777240"/>
            <a:ext cx="1371600" cy="594360"/>
          </a:xfrm>
          <a:prstGeom prst="roundRect">
            <a:avLst>
              <a:gd name="adj" fmla="val 12308"/>
            </a:avLst>
          </a:prstGeom>
          <a:solidFill>
            <a:srgbClr val="558B2F"/>
          </a:solidFill>
          <a:ln w="12700">
            <a:solidFill>
              <a:srgbClr val="3369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74920" y="777240"/>
            <a:ext cx="1371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94.73%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583680" y="8229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ช่วงระยะเวลาดำเนินงาน: ตุลาคม 2567 – กันยายน 2568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" y="1463040"/>
          <a:ext cx="8961120" cy="3392424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โครงการ/กิจกรรม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ที่ได้รับจัดสรร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ผลการใช้จ่าย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งบประมาณ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ร้อยละ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สถานะ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ผลการดำเนินงาน/ผลลัพธ์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9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691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6.1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ประเมินผลกระทบนโยบายทุนเสมอภาค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8.30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97.65%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เพิ่มวันมาเรียน 7–12 วัน/ภาคเรียน มีนัยสำคัญ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691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6.2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Thai PILA ร่วมกับ OECD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18.70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17.90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95.72%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 จังหวัดนำร่อง | Formative Assessment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691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6.3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Innovative Finance + AVPN สิงคโปร์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11.50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94.26%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Outcome-based contract | ทักษะอาชีพ+ประกันการจ้างงาน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691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6.4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เข้าร่วม WERA + เตรียมตั้ง THERA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5.20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94.55%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สมาชิก WERA | เตรียมตั้ง THERA ร่วมกับ สกศ.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691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6.5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กล่องนวัตกรรม 4CEF+ สำหรับ ตชด.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10.00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558B2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95%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2E7D32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แล้วเสร็จ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เรียนรู้ออฟไลน์ | ลดข้อจำกัดอินเทอร์เน็ต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691E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6.6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โครงการ สกสว. วิจัยและนวัตกรรม (2ปี)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20.00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12.50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ล้านบาท</a:t>
                      </a:r>
                      <a:endParaRPr lang="en-US" sz="9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651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62.5%</a:t>
                      </a:r>
                      <a:endParaRPr lang="en-US" sz="10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546E7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ต.ค.67–ก.ย.68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E65100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ยังไม่แล้วเสร็จ/กันเงิน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rgbClr val="212121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ปีที่ 1 แล้วเสร็จ | กันเงินดำเนินต่อปีงบ 2569</a:t>
                      </a:r>
                      <a:endParaRPr lang="en-US" sz="8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91440" y="4892040"/>
            <a:ext cx="8961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546E7A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หมายเหตุ: โครงการที่ระบุ 'ยังไม่แล้วเสร็จ/กันเงินงบประมาณ' = มีการกันเงินเบิกจ่ายเหลื่อมปีตามหลักเกณฑ์ OIT O7 | N/A = ไม่มีงบประมาณเฉพาะ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2448</Words>
  <Application>Microsoft Office PowerPoint</Application>
  <PresentationFormat>On-screen Show (16:9)</PresentationFormat>
  <Paragraphs>684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รายงานผลการดำเนินงาน ประจำปีงบประมาณ พ.ศ. 2568</dc:title>
  <dc:subject>PptxGenJS Presentation</dc:subject>
  <dc:creator>กองทุนเพื่อความเสมอภาคทางการศึกษา (กสศ.)</dc:creator>
  <cp:lastModifiedBy>Rachata Aribarg</cp:lastModifiedBy>
  <cp:revision>2</cp:revision>
  <dcterms:created xsi:type="dcterms:W3CDTF">2026-06-11T01:06:37Z</dcterms:created>
  <dcterms:modified xsi:type="dcterms:W3CDTF">2026-06-22T07:50:58Z</dcterms:modified>
</cp:coreProperties>
</file>