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ผลการใช้จ่าย (ล้านบาท)</c:v>
                </c:pt>
              </c:strCache>
            </c:strRef>
          </c:tx>
          <c:spPr>
            <a:solidFill>
              <a:srgbClr val="028090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CCE-4A9B-BC78-DDACC844C04E}"/>
              </c:ext>
            </c:extLst>
          </c:dPt>
          <c:dPt>
            <c:idx val="1"/>
            <c:invertIfNegative val="0"/>
            <c:bubble3D val="0"/>
            <c:spPr>
              <a:solidFill>
                <a:srgbClr val="00A89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1CCE-4A9B-BC78-DDACC844C04E}"/>
              </c:ext>
            </c:extLst>
          </c:dPt>
          <c:dPt>
            <c:idx val="2"/>
            <c:invertIfNegative val="0"/>
            <c:bubble3D val="0"/>
            <c:spPr>
              <a:solidFill>
                <a:srgbClr val="00A89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1CCE-4A9B-BC78-DDACC844C04E}"/>
              </c:ext>
            </c:extLst>
          </c:dPt>
          <c:dPt>
            <c:idx val="3"/>
            <c:invertIfNegative val="0"/>
            <c:bubble3D val="0"/>
            <c:spPr>
              <a:solidFill>
                <a:srgbClr val="00A89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1CCE-4A9B-BC78-DDACC844C04E}"/>
              </c:ext>
            </c:extLst>
          </c:dPt>
          <c:dPt>
            <c:idx val="4"/>
            <c:invertIfNegative val="0"/>
            <c:bubble3D val="0"/>
            <c:spPr>
              <a:solidFill>
                <a:srgbClr val="1C3557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1CCE-4A9B-BC78-DDACC844C04E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1C3557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แผนงาน 1
สนับสนุนการศึกษา</c:v>
                </c:pt>
                <c:pt idx="1">
                  <c:v>แผนงาน 2
พัฒนาครู</c:v>
                </c:pt>
                <c:pt idx="2">
                  <c:v>แผนงาน 3
เสริมเครือข่าย</c:v>
                </c:pt>
                <c:pt idx="3">
                  <c:v>แผนงาน 4
สื่อสาร/วิจัย</c:v>
                </c:pt>
                <c:pt idx="4">
                  <c:v>แผนงาน 5
บริหาร กสศ.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2879.38</c:v>
                </c:pt>
                <c:pt idx="1">
                  <c:v>140.11000000000001</c:v>
                </c:pt>
                <c:pt idx="2">
                  <c:v>16.079999999999998</c:v>
                </c:pt>
                <c:pt idx="3">
                  <c:v>56.74</c:v>
                </c:pt>
                <c:pt idx="4">
                  <c:v>183.19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CCE-4A9B-BC78-DDACC844C04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A556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18096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8FAFB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5966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3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1097280"/>
            <a:ext cx="3474720" cy="3474720"/>
          </a:xfrm>
          <a:prstGeom prst="ellipse">
            <a:avLst/>
          </a:prstGeom>
          <a:solidFill>
            <a:srgbClr val="028090">
              <a:alpha val="30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772400" y="3200400"/>
            <a:ext cx="2011680" cy="2011680"/>
          </a:xfrm>
          <a:prstGeom prst="ellipse">
            <a:avLst/>
          </a:prstGeom>
          <a:solidFill>
            <a:srgbClr val="00A896">
              <a:alpha val="20000"/>
            </a:srgbClr>
          </a:solidFill>
          <a:ln w="12700">
            <a:solidFill>
              <a:srgbClr val="00A896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0A8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กองทุนเพื่อความเสมอภาคทางการศึกษา (กสศ.)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7772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แผนและความก้าวหน้า</a:t>
            </a:r>
            <a:endParaRPr lang="en-US" sz="3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ในการดำเนินงานและการใช้งบประมาณ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457200" y="288036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6C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ประจำปีงบประมาณ พ.ศ. 2569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3401568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0A8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ข้อมูล ณ วันที่ 31 มีนาคม 2569 (ไตรมาสที่ 1-2)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3886200"/>
            <a:ext cx="320040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4133088"/>
            <a:ext cx="1828800" cy="566928"/>
          </a:xfrm>
          <a:prstGeom prst="roundRect">
            <a:avLst>
              <a:gd name="adj" fmla="val 12903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4133088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OIT O6 | ITA 2569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ภาคผนวก — แผนงาน 2 — พัฒนาครู หน่วยจัดการเรียนรู้ และต้นแบบการจัดการศึกษา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28600" y="685800"/>
            <a:ext cx="8686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ระยะเวลา: 1 ต.ค. 2568 – 30 ก.ย. 2569  |  ข้อมูล ณ 31 มี.ค. 2569  |  หน้า 3/11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9728" y="987552"/>
          <a:ext cx="8924544" cy="914400"/>
        </p:xfrm>
        <a:graphic>
          <a:graphicData uri="http://schemas.openxmlformats.org/drawingml/2006/table">
            <a:tbl>
              <a:tblPr/>
              <a:tblGrid>
                <a:gridCol w="3566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69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63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โครงการ / รายการ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งบประมาณ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ช่วงระยะเวลา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ผลการดำเนินงาน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Q1-2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ผลการใช้จ่าย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ร้อยละ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สถานะ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พัฒนานวัตกรรม พื้นที่ และแพลตฟอร์มการเรียนรู้ขับเคลื่อนระบบนิเวศ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พัฒนาศักยภาพครูและโรงเรียนตำรวจตระเวนชายแดน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1,663,000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สนับสนุนพัฒนาคุณภาพโรงเรียนทั้งระบบและระบบนิเวศ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1,081,700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525,858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48.62%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พัฒนาและเชื่อมต่อระบบสารสนเทศขับเคลื่อนการพัฒนาโรงเรียนทั้งระบบ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11,652,100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5,741,440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49.27%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บริหารจัดการโครงการทุนนวัตกรรมสายอาชีพชั้นสูง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645,320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5.38%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จัดการความรู้ขบวนการโรงเรียนพัฒนาตนเองและระบบนิเวศ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พัฒนาศักยภาพครูและโรงเรียนตำรวจตระเวนชายแดน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28,450,000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สนับสนุนพัฒนาคุณภาพโรงเรียนทั้งระบบ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379,410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พัฒนาคุณภาพนักศึกษาทุนฯ (Enrichment Program)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36,807,400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7,916,024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21.51%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สังเคราะห์องค์ความรู้เยาวชนนอกระบบ/แรงงานนอกระบบ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6,797,021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2,964,308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43.61%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โอกาสเพื่อชีวิตใหม่ — การศึกษาทางเลือกเด็กนอกระบบ/กระบวนการยุติธรรม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3,750,000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964,000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25.71%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พัฒนาคุณภาพและระบบดูแลเยาวชนนอกระบบ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1,845,549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1,415,020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76.68%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พัฒนานวัตกรรมการเรียนรู้ยืดหยุ่นสำหรับเยาวชนนอกระบบ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28,429,656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3,459,083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12.17%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พัฒนาศักยภาพผู้นำการเปลี่ยนแปลงระดับพื้นที่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4,550,000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พัฒนาครูผู้บริหารโรงเรียนในพื้นที่ห่างไกล รุ่น 1-5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สังเคราะห์องค์ความรู้เยาวชนนอกระบบ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7,345,000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พัฒนานวัตกรรมการเรียนรู้ยืดหยุ่นเยาวชนนอกระบบ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37,000,000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7,845,044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21.20%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พัฒนาคุณภาพและระบบดูแลเยาวชนนอกระบบ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3,300,000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ภาคผนวก — แผนงาน 2 — พัฒนาครู หน่วยจัดการเรียนรู้ และต้นแบบการจัดการศึกษา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28600" y="685800"/>
            <a:ext cx="8686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ระยะเวลา: 1 ต.ค. 2568 – 30 ก.ย. 2569  |  ข้อมูล ณ 31 มี.ค. 2569  |  หน้า 4/11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9728" y="987552"/>
          <a:ext cx="9217152" cy="7193280"/>
        </p:xfrm>
        <a:graphic>
          <a:graphicData uri="http://schemas.openxmlformats.org/drawingml/2006/table">
            <a:tbl>
              <a:tblPr/>
              <a:tblGrid>
                <a:gridCol w="3566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69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63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โครงการ / รายการ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งบประมาณ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ช่วงระยะเวลา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ผลการดำเนินงาน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Q1-2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ผลการใช้จ่าย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ร้อยละ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สถานะ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หนุนเสริมนักศึกษาทุนพระกนิษฐาสัมมาชีพ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9,500,000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3,377,121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35.55%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พัฒนาตัวแบบหน่วยจัดการเรียนรู้สำหรับเยาวชนนอกระบบ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13,200,000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สนับสนุนนักจัดการเรียนรู้และผู้นำการเปลี่ยนแปลง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665,645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8.32%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จัดสรรเงินบริจาคส่งเสริมโอกาสเรียนรู้ชุมชนเป็นฐาน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3,235,479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21.64%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สนับสนุนพัฒนาครูโรงเรียนห่างไกล รุ่น 1-5 (เสริม)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8,257,400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451,656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5.47%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สนับสนุนระบบและกลไกครูรุ่นใหม่ระยะยาว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13,765,000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TSQM — ขับเคลื่อนโรงเรียนพัฒนาตนเอง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45,000,000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บริหารจัดการตัวแบบหน่วยจัดการเรียนรู้เยาวชนนอกระบบ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พัฒนาตัวแบบหน่วยจัดการเรียนรู้เยาวชนนอกระบบ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26,000,000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สนับสนุนสถาบันต้นแบบผลิตและพัฒนาครู (C2)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8,550,000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หนุนเสริม ติดตามประเมินผล โรงเรียนเป้าหมายเฉพาะ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PMCA — พัฒนาศักยภาพครูแกนนำ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6,025,000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พัฒนาระบบสารสนเทศขับเคลื่อนโรงเรียนทั้งระบบ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4,706,100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TSQM Platform — ออกแบบและพัฒนาแพลตฟอร์มข้อมูล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นวัตกรรมสารสนเทศพัฒนาคุณภาพต้นแบบการจัดการศึกษา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3,035,300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สนับสนุนระบบกลไกครูรุ่นใหม่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TSQM — ขับเคลื่อนโรงเรียนพัฒนาตนเอง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12,668,500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นวัตกรรมสารสนเทศพัฒนาคุณภาพต้นแบบการศึกษา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1,764,700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ภาคผนวก — แผนงาน 2 — พัฒนาครู หน่วยจัดการเรียนรู้ และต้นแบบการจัดการศึกษา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28600" y="685800"/>
            <a:ext cx="8686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ระยะเวลา: 1 ต.ค. 2568 – 30 ก.ย. 2569  |  ข้อมูล ณ 31 มี.ค. 2569  |  หน้า 5/11</a:t>
            </a:r>
            <a:endParaRPr lang="en-US" sz="10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9728" y="987552"/>
          <a:ext cx="9217152" cy="1280160"/>
        </p:xfrm>
        <a:graphic>
          <a:graphicData uri="http://schemas.openxmlformats.org/drawingml/2006/table">
            <a:tbl>
              <a:tblPr/>
              <a:tblGrid>
                <a:gridCol w="3566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69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63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โครงการ / รายการ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งบประมาณ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ช่วงระยะเวลา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ผลการดำเนินงาน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Q1-2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ผลการใช้จ่าย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ร้อยละ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สถานะ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พัฒนาเครือข่ายและศักยภาพครูสำหรับเด็กขาดโอกาส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7,165,000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พัฒนาศักยภาพผู้นำการเปลี่ยนแปลงเยาวชน/แรงงานนอกระบบ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ภาคผนวก — แผนงาน 3 — เสริมสร้างความร่วมมือภาคีเครือข่ายเพื่อความเสมอภาค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28600" y="685800"/>
            <a:ext cx="8686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ระยะเวลา: 1 ต.ค. 2568 – 30 ก.ย. 2569  |  ข้อมูล ณ 31 มี.ค. 2569  |  หน้า 6/11</a:t>
            </a:r>
            <a:endParaRPr lang="en-US" sz="10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9728" y="987552"/>
          <a:ext cx="8924544" cy="914400"/>
        </p:xfrm>
        <a:graphic>
          <a:graphicData uri="http://schemas.openxmlformats.org/drawingml/2006/table">
            <a:tbl>
              <a:tblPr/>
              <a:tblGrid>
                <a:gridCol w="3566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69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63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โครงการ / รายการ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งบประมาณ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ช่วงระยะเวลา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ผลการดำเนินงาน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Q1-2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ผลการใช้จ่าย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ร้อยละ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สถานะ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มาตรการลดความเหลื่อมล้ำ ราชบุรี Zero Dropout (F)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955,410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148,623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15.55%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พัฒนาพื้นที่ตัวแบบเมืองแห่งการเรียนรู้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พัฒนาความร่วมมือองค์กรนานาชาติเพื่อความเสมอภาค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24,711,389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2,699,907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10.93%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สร้างโอกาสทางการศึกษาเด็กนอกระบบ (สลากเสมอภาค)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บริหารจัดการจัดการศึกษาเชิงพื้นที่ Thailand Zero Dropout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2,738,748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18.26%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พัฒนากลไกจัดการศึกษาเชิงพื้นที่ลดความเหลื่อมล้ำ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22,000,000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184,912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0.84%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สนับสนุนวิชาการปฏิบัติการเชิงพื้นที่และพัฒนาเชิงระบบ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40,000,000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ราชบุรี Zero Dropout (F2)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57,611,943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1,197,600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2.08%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เงินอุดหนุนการศึกษาและพัฒนาอาชีพ + อาสาสมัครดูแลรายกรณี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200,000,000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พัฒนาระบบสารสนเทศ Thailand Zero Dropout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20,750,000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วิจัยขับเคลื่อนมาตรการ Thailand Zero Dropout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สนับสนุนวิชาการปฏิบัติการเชิงพื้นที่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2,500,000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พัฒนาความร่วมมือนานาชาติสร้างความเสมอภาค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10,750,000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ทุนเข้าถึงโอกาสปฐมวัยขาดแคลนทุนทรัพย์ ปีการศึกษา 2568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1,500,000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หนุนเสริมขับเคลื่อนกองทุนระดับพื้นที่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7B3F00"/>
          </a:solidFill>
          <a:ln w="12700">
            <a:solidFill>
              <a:srgbClr val="7B3F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ภาคผนวก — แผนงาน 4 — สื่อสารและพัฒนาองค์ความรู้ วิจัย และนวัตกรรม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28600" y="685800"/>
            <a:ext cx="8686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ระยะเวลา: 1 ต.ค. 2568 – 30 ก.ย. 2569  |  ข้อมูล ณ 31 มี.ค. 2569  |  หน้า 7/11</a:t>
            </a:r>
            <a:endParaRPr lang="en-US" sz="10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9728" y="987552"/>
          <a:ext cx="9217152" cy="7376160"/>
        </p:xfrm>
        <a:graphic>
          <a:graphicData uri="http://schemas.openxmlformats.org/drawingml/2006/table">
            <a:tbl>
              <a:tblPr/>
              <a:tblGrid>
                <a:gridCol w="3566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69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63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โครงการ / รายการ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3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งบประมาณ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3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ช่วงระยะเวลา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3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ผลการดำเนินงาน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Q1-2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3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ผลการใช้จ่าย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3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ร้อยละ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3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สถานะ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3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ประเมินผลลัพธ์การเรียนรู้ตามมาตรฐานสากล (Equitable Learning Outcome)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พัฒนาระบบฐานข้อมูลและเครือข่ายวิจัยลดความเหลื่อมล้ำ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6,500,000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3,500,000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53.85%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สร้างกลไกสื่อสารขับเคลื่อนนโยบายสาธารณะ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15,176,000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4,645,984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30.61%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สนับสนุนบริหารจัดการสำนักสื่อสาร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4,536,000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4,171,068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2D9B6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91.94%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บริหารจัดการงานสื่อสารระดมความร่วมมือ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13,565,400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6,294,730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46.40%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พัฒนาองค์ความรู้เครือข่ายวิชาการระดับชาติ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9,500,000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121,381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1.28%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เริ่มเบิกจ่ายบางส่วน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Rapid Research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1,412,219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28.24%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วิจัยพัฒนานวัตกรรมนโยบายการศึกษายืดหยุ่น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11,500,000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3,500,000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30.43%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บ่มเพาะนวัตกรทางสังคมลดความเหลื่อมล้ำ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7,401,000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169,406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2.29%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วิจัยระบบนิเวศนโยบายสร้างความเสมอภาค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13,500,000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ประเมินแรงจูงใจเรียนรู้ออนไลน์นักเรียนทุนเสมอภาค (ซิม)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2,700,000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106,805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3.96%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สร้างกลไกสื่อสารขับเคลื่อนนโยบาย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21,324,000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828,939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3.89%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วิจัยนวัตกรรมนโยบายการศึกษายืดหยุ่น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4,500,000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802,275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17.83%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Rapid Research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3,240,000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144,824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4.47%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พัฒนา/บำรุงรักษาระบบสารสนเทศสื่อสาร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1,128,400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พัฒนาตัวชี้วัดและข้อมูลติดตามความเหลื่อมล้ำหลายมิติ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4,500,000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วิจัยระบบนิเวศนโยบาย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ศึกษาแนวทางสนับสนุนทรัพยากรเพื่อความเสมอภาค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7B3F00"/>
          </a:solidFill>
          <a:ln w="12700">
            <a:solidFill>
              <a:srgbClr val="7B3F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ภาคผนวก — แผนงาน 4 — สื่อสารและพัฒนาองค์ความรู้ วิจัย และนวัตกรรม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28600" y="685800"/>
            <a:ext cx="8686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ระยะเวลา: 1 ต.ค. 2568 – 30 ก.ย. 2569  |  ข้อมูล ณ 31 มี.ค. 2569  |  หน้า 8/11</a:t>
            </a:r>
            <a:endParaRPr lang="en-US" sz="10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9728" y="987552"/>
          <a:ext cx="9217152" cy="5303520"/>
        </p:xfrm>
        <a:graphic>
          <a:graphicData uri="http://schemas.openxmlformats.org/drawingml/2006/table">
            <a:tbl>
              <a:tblPr/>
              <a:tblGrid>
                <a:gridCol w="3566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69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63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โครงการ / รายการ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3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งบประมาณ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3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ช่วงระยะเวลา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3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ผลการดำเนินงาน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Q1-2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3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ผลการใช้จ่าย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3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ร้อยละ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3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สถานะ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3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ศึกษาปัจจัยสุขภาพต่อการเรียนรู้เด็กและเยาวชน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วิจัยพัฒนาระบบสร้างเสริมโอกาสและความเสมอภาค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วิเคราะห์นโยบายเด็กหลุดออกจากระบบการศึกษา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Big Data — ชี้เป้ากลุ่มเป้าหมายขนาดใหญ่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ศึกษาแนวทางสนับสนุนทรัพยากร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วิจัยพัฒนาระบบสร้างเสริมโอกาส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วิจัยมาตรการช่วยเหลือช่วงรอยต่อ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ISEE — ระบบสารสนเทศติดตามความเหลื่อมล้ำ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วิจัยนวัตกรรมเชิงระบบด้านความเสมอภาค (สกสว.)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Innovative Finance 'Learn to Earn' Thailand Zero Dropout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ความร่วมมือขับเคลื่อน ASEAN Zero Dropout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ฟื้นฟูพัฒนาการเด็กปฐมวัยผ่านบริการทางไกล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วิจัยรูปแบบการเลี้ยงดูครอบครัวเพื่อลดช่องว่างปฐมวัย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4A235B"/>
          </a:solidFill>
          <a:ln w="12700">
            <a:solidFill>
              <a:srgbClr val="4A2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ภาคผนวก — แผนงาน 5 — บริหารและพัฒนา กสศ. ให้เป็นองค์กรแห่งการเรียนรู้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28600" y="685800"/>
            <a:ext cx="8686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ระยะเวลา: 1 ต.ค. 2568 – 30 ก.ย. 2569  |  ข้อมูล ณ 31 มี.ค. 2569  |  หน้า 9/11</a:t>
            </a:r>
            <a:endParaRPr lang="en-US" sz="10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9728" y="987552"/>
          <a:ext cx="9217152" cy="7467600"/>
        </p:xfrm>
        <a:graphic>
          <a:graphicData uri="http://schemas.openxmlformats.org/drawingml/2006/table">
            <a:tbl>
              <a:tblPr/>
              <a:tblGrid>
                <a:gridCol w="3566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69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63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โครงการ / รายการ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งบประมาณ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ช่วงระยะเวลา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ผลการดำเนินงาน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Q1-2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ผลการใช้จ่าย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ร้อยละ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สถานะ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เงินเดือน เงินประจำตำแหน่ง ค่าตอบแทนบุคลากร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130,122,100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53,989,447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41.49%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อยู่ระหว่างเบิกจ่าย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เงินเดือน ค่าตอบแทนบุคลากร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7,450,020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74.50%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อยู่ระหว่างเบิกจ่าย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การดำเนินงานของศูนย์กำกับสัญญา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ศูนย์ข้อมูลข่าวสารกองทุนเพื่อความเสมอภาค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9,268,700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3,178,499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34.29%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เชื่อมต่อระบบ T-Vet และ GMS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ค่าใช้สอย วัสดุ เช่า/สาธารณูปโภค ค่าเดินทาง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27,907,398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9,691,453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34.73%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งานบริการโครงสร้างพื้นฐาน IT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12,642,300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เพิ่มประสิทธิภาพงาน HR พัฒนาบุคลากรและค่านิยมองค์กร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3,800,000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2,035,395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53.56%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ค่าใช้จ่ายตรวจสอบงานบัญชี (ผู้สอบบัญชี)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1,200,000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จ้างบุคลากรสนับสนุนบัญชีการเงิน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296,240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บำรุงรักษาระบบสารสนเทศ (Software/MA/Licensing)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5,583,802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639,218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11.45%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จ้างบุคลากรพัสดุสัญญา อาคารสถานที่ เลขานุการ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9,300,000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2,709,240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29.13%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พัฒนาระบบสารสนเทศทดแทนระบบเดิม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18,777,767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สวัสดิการและกองทุนสำรองเลี้ยงชีพ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35,580,000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4,592,664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12.91%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เริ่มเบิกจ่ายบางส่วน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ค่าใช้สอย วัสดุ ฯลฯ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22,357,553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5,002,753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22.37%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งานตรวจสอบภายใน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60,310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6.03%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ค่าใช้จ่ายงานประชุมคณะอนุกรรมการ/คณะทำงาน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1,829,000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523,324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28.61%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เริ่มเบิกจ่ายบางส่วน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ค่าใช้จ่ายงานประชุมคณะกรรมการและเชื่อมโยงภาคี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4,624,300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1,198,554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25.92%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4A235B"/>
          </a:solidFill>
          <a:ln w="12700">
            <a:solidFill>
              <a:srgbClr val="4A2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ภาคผนวก — แผนงาน 5 — บริหารและพัฒนา กสศ. ให้เป็นองค์กรแห่งการเรียนรู้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28600" y="685800"/>
            <a:ext cx="8686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ระยะเวลา: 1 ต.ค. 2568 – 30 ก.ย. 2569  |  ข้อมูล ณ 31 มี.ค. 2569  |  หน้า 10/11</a:t>
            </a:r>
            <a:endParaRPr lang="en-US" sz="10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9728" y="987552"/>
          <a:ext cx="9217152" cy="7284720"/>
        </p:xfrm>
        <a:graphic>
          <a:graphicData uri="http://schemas.openxmlformats.org/drawingml/2006/table">
            <a:tbl>
              <a:tblPr/>
              <a:tblGrid>
                <a:gridCol w="3566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69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63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โครงการ / รายการ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งบประมาณ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ช่วงระยะเวลา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ผลการดำเนินงาน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Q1-2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ผลการใช้จ่าย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ร้อยละ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สถานะ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ค่าจ้าง ค่าตอบแทนที่ปรึกษา/ผู้เชี่ยวชาญ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420,000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10.50%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บำรุงรักษาระบบสารสนเทศ (Software/MA/Licensing)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3,360,332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554,260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16.49%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โครงสร้างพื้นฐาน IT (Infrastructure)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14,849,500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314,152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2.12%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ศูนย์กำกับสัญญา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171,414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34.28%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พัฒนาระบบธรรมาภิบาลและควบคุมภายใน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6,600,000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ค่าจ้างบุคลากรบัญชีการเงินและบริหารทุนการศึกษา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1,203,760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134,820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11.20%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จัดทำรายงานประจำปี 2568 ถอดบทเรียน ประเมินผลสัมฤทธิ์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1,834,000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208,650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11.38%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จัดหาอุปกรณ์ IT สำนักงาน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679,474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65,196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9.60%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กำกับ ติดตาม สนับสนุน IT องค์กร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2,250,000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64,200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2.85%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เริ่มเบิกจ่ายบางส่วน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จัดทำรายงานประจำปี 2568 (X)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6,600,000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0.03%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พัฒนาระบบธรรมาภิบาลและควบคุมภายใน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2,110,000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จ้างบุคลากร Dashboard บริหารโครงการ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เงินสำรองชดเชยผลประโยชน์พนักงาน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13,706,805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ตรวจสอบความเสี่ยงความมั่นคงปลอดภัย IT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6,704,000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 Blueprint และแผนแม่บท IT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1,500,000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พัฒนาระบบสารสนเทศทดแทนระบบเดิม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1,025,800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ค่าใช้จ่ายประชุมคณะกรรมการ/เชื่อมโยงภาคี (IT)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448,902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จ้างบริการสนับสนุนงานศูนย์สัญญา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4A235B"/>
          </a:solidFill>
          <a:ln w="12700">
            <a:solidFill>
              <a:srgbClr val="4A2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ภาคผนวก — แผนงาน 5 — บริหารและพัฒนา กสศ. ให้เป็นองค์กรแห่งการเรียนรู้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28600" y="685800"/>
            <a:ext cx="8686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ระยะเวลา: 1 ต.ค. 2568 – 30 ก.ย. 2569  |  ข้อมูล ณ 31 มี.ค. 2569  |  หน้า 11/11</a:t>
            </a:r>
            <a:endParaRPr lang="en-US" sz="10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9728" y="987552"/>
          <a:ext cx="9217152" cy="944880"/>
        </p:xfrm>
        <a:graphic>
          <a:graphicData uri="http://schemas.openxmlformats.org/drawingml/2006/table">
            <a:tbl>
              <a:tblPr/>
              <a:tblGrid>
                <a:gridCol w="3566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69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63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โครงการ / รายการ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งบประมาณ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ช่วงระยะเวลา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ผลการดำเนินงาน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Q1-2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ผลการใช้จ่าย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ร้อยละ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สถานะ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23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เพิ่มประสิทธิภาพงาน HR พัฒนาบุคลากร (C)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2,650,000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386,320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14.58%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O6 | องค์ประกอบตามมาตรฐาน ป.ป.ช. ITA 2569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4160520" cy="3840480"/>
          </a:xfrm>
          <a:prstGeom prst="roundRect">
            <a:avLst>
              <a:gd name="adj" fmla="val 23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05840"/>
            <a:ext cx="4160520" cy="658368"/>
          </a:xfrm>
          <a:prstGeom prst="roundRect">
            <a:avLst>
              <a:gd name="adj" fmla="val 13889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11480" y="1005840"/>
            <a:ext cx="3886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ส่วนที่ 1 · แผนการดำเนินงาน ปี 2569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11480" y="1737360"/>
            <a:ext cx="38862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โครงการหรือกิจกรรม (ครบทุกโครงการ)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งบประมาณแต่ละโครงการหรือกิจกรรม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ช่วงระยะเวลาในการดำเนินงานรายโครงการ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กรณีไม่ใช้งบ: ระบุว่าไม่มีการเบิกจ่าย (ไม่เว้นว่าง)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09160" y="1005840"/>
            <a:ext cx="4160520" cy="3840480"/>
          </a:xfrm>
          <a:prstGeom prst="roundRect">
            <a:avLst>
              <a:gd name="adj" fmla="val 23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09160" y="1005840"/>
            <a:ext cx="4160520" cy="658368"/>
          </a:xfrm>
          <a:prstGeom prst="roundRect">
            <a:avLst>
              <a:gd name="adj" fmla="val 13889"/>
            </a:avLst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46320" y="1005840"/>
            <a:ext cx="3886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ส่วนที่ 2 · ความก้าวหน้า ไตรมาส 1-2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846320" y="1737360"/>
            <a:ext cx="38862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ผลการดำเนินงานของแต่ละโครงการหรือกิจกรรม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ผลการใช้จ่ายงบประมาณรายโครงการ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ครอบคลุมช่วง ต.ค. 2568 – มี.ค. 2569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กรณียังไม่เบิกจ่าย: ระบุสถานะให้ชัดเจน (ไม่เว้นว่าง)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274320" y="4754880"/>
            <a:ext cx="8595360" cy="292608"/>
          </a:xfrm>
          <a:prstGeom prst="roundRect">
            <a:avLst>
              <a:gd name="adj" fmla="val 18750"/>
            </a:avLst>
          </a:prstGeom>
          <a:solidFill>
            <a:srgbClr val="FFF8E1"/>
          </a:solidFill>
          <a:ln w="12700">
            <a:solidFill>
              <a:srgbClr val="F6C3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" y="4754880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3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★  ต้องมีทั้ง 2 ส่วนครบถ้วนในเอกสารเดียวกัน หรือแยกเอกสารที่เชื่อมโยงกันได้ — เป็นเงื่อนไขขั้นต่ำของการได้คะแนน 100 คะแนน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สรุปผลการใช้จ่ายงบประมาณ ไตรมาสที่ 1-2  ปีงบประมาณ พ.ศ. 2569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182880" y="960120"/>
            <a:ext cx="2084832" cy="1828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82880" y="960120"/>
            <a:ext cx="2084832" cy="320040"/>
          </a:xfrm>
          <a:prstGeom prst="roundRect">
            <a:avLst>
              <a:gd name="adj" fmla="val 28571"/>
            </a:avLst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56032" y="1298448"/>
            <a:ext cx="19385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งบประมาณรวมทั้งปี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28600" y="1609344"/>
            <a:ext cx="1993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C3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7,601.38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228600" y="2157984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ล้านบาท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28600" y="2395728"/>
            <a:ext cx="19933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1C3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แผนงาน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395728" y="960120"/>
            <a:ext cx="2084832" cy="1828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395728" y="960120"/>
            <a:ext cx="2084832" cy="320040"/>
          </a:xfrm>
          <a:prstGeom prst="roundRect">
            <a:avLst>
              <a:gd name="adj" fmla="val 28571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468880" y="1298448"/>
            <a:ext cx="19385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แผนการใช้จ่าย Q1-2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441448" y="1609344"/>
            <a:ext cx="1993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3,491.62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2441448" y="2157984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ล้านบาท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441448" y="2395728"/>
            <a:ext cx="19933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ต.ค. 2568 – มี.ค. 2569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608576" y="960120"/>
            <a:ext cx="2084832" cy="1828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608576" y="960120"/>
            <a:ext cx="2084832" cy="320040"/>
          </a:xfrm>
          <a:prstGeom prst="roundRect">
            <a:avLst>
              <a:gd name="adj" fmla="val 28571"/>
            </a:avLst>
          </a:prstGeom>
          <a:solidFill>
            <a:srgbClr val="2D9B6B"/>
          </a:solidFill>
          <a:ln w="12700">
            <a:solidFill>
              <a:srgbClr val="2D9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681728" y="1298448"/>
            <a:ext cx="19385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ผลการใช้จ่ายจริง Q1-2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654296" y="1609344"/>
            <a:ext cx="1993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2D9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3,275.51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4654296" y="2157984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ล้านบาท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654296" y="2395728"/>
            <a:ext cx="19933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2D9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93.81% ของแผน Q1-2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821424" y="960120"/>
            <a:ext cx="2084832" cy="1828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6821424" y="960120"/>
            <a:ext cx="2084832" cy="320040"/>
          </a:xfrm>
          <a:prstGeom prst="roundRect">
            <a:avLst>
              <a:gd name="adj" fmla="val 28571"/>
            </a:avLst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894576" y="1298448"/>
            <a:ext cx="19385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อัตราเบิกจ่ายสะสม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867144" y="1609344"/>
            <a:ext cx="1993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07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43.09%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6867144" y="2157984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ของงบทั้งปี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867144" y="2395728"/>
            <a:ext cx="19933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E07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เบิกจ่าย 2,884.80 ล้านบาท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365760" y="2944368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3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ผลการบริหารงบประมาณจำแนกรายแผนงาน ไตรมาส 1-2 (ล้านบาท)</a:t>
            </a:r>
            <a:endParaRPr lang="en-US" sz="1300" dirty="0"/>
          </a:p>
        </p:txBody>
      </p:sp>
      <p:graphicFrame>
        <p:nvGraphicFramePr>
          <p:cNvPr id="29" name="Chart 0"/>
          <p:cNvGraphicFramePr/>
          <p:nvPr/>
        </p:nvGraphicFramePr>
        <p:xfrm>
          <a:off x="274320" y="3246120"/>
          <a:ext cx="8595360" cy="1645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แผนการดำเนินงานและความก้าวหน้า ประจำปีงบประมาณ 2569  (ณ 31 มี.ค. 2569)</a:t>
            </a:r>
            <a:endParaRPr lang="en-US" sz="16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28600" y="914400"/>
          <a:ext cx="8686800" cy="3584448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206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โครงการ / แผนงาน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งบประมาณ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ทั้งปี (ล้านบาท)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ช่วงระยะเวลา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ผลการดำเนินงาน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(Q1-2)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ผลการใช้จ่าย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(ล้านบาท)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ร้อยละ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เบิกจ่าย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35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 สนับสนุนการศึกษาและการเรียนรู้ให้เต็มตามศักยภาพ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6,149.30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2,879.38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2D9B6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46.82%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2. พัฒนาครู หน่วยจัดการเรียนรู้ และต้นแบบการจัดการศึกษา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405.22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140.11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34.58%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3. เสริมสร้างความร่วมมือภาคีเครือข่ายเพื่อความเสมอภาค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470.78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16.08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3.42%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4. สื่อสารและพัฒนาองค์ความรู้ วิจัย และนวัตกรรม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202.37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56.74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28.04%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5. บริหารและพัฒนา กสศ. ให้เป็นองค์กรแห่งการเรียนรู้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373.71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183.19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49.02%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C35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รวมทั้งสิ้น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7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b="1" dirty="0">
                          <a:solidFill>
                            <a:srgbClr val="1C35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7,601.38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7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35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ต.ค. 2568 – ก.ย. 2569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7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35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7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b="1" dirty="0">
                          <a:solidFill>
                            <a:srgbClr val="1C35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3,275.51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7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2D9B6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43.09%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16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ความก้าวหน้าสำคัญ  แผนงานที่ 1  สนับสนุนการศึกษาและการเรียนรู้ฯ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65760" y="804672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ไตรมาส 1-2  (ตุลาคม 2568 – มีนาคม 2569)  ·  ผลการใช้จ่าย 2,879.38 ล้านบาท  (46.82%)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28600" y="1207008"/>
            <a:ext cx="8686800" cy="1115568"/>
          </a:xfrm>
          <a:prstGeom prst="roundRect">
            <a:avLst>
              <a:gd name="adj" fmla="val 8197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92608" y="1316736"/>
            <a:ext cx="502920" cy="384048"/>
          </a:xfrm>
          <a:prstGeom prst="roundRect">
            <a:avLst>
              <a:gd name="adj" fmla="val 16667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92608" y="1316736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68680" y="1298448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3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ทุนเสมอภาค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68680" y="1664208"/>
            <a:ext cx="7863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จัดสรรเงินอุดหนุนแบบมีเงื่อนไขให้แก่นักเรียนทุนเสมอภาค ภาคเรียนที่ 2/2568 จำนวน 1,299,064 คน ใน 5 สังกัด อยู่ระหว่างคัดกรองภาคเรียนที่ 1/2569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28600" y="2441448"/>
            <a:ext cx="8686800" cy="1115568"/>
          </a:xfrm>
          <a:prstGeom prst="roundRect">
            <a:avLst>
              <a:gd name="adj" fmla="val 8197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92608" y="2551176"/>
            <a:ext cx="502920" cy="384048"/>
          </a:xfrm>
          <a:prstGeom prst="roundRect">
            <a:avLst>
              <a:gd name="adj" fmla="val 16667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92608" y="2551176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68680" y="2532888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3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ทุนนวัตกรรมสายอาชีพชั้นสูงและทุนพระกนิษฐาสัมมาชีพ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868680" y="2898648"/>
            <a:ext cx="7863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จัดสรรทุนต่อเนื่อง รุ่นที่ 2-6 จำนวน 6,927 คน นักศึกษาทุนรุ่นที่ 4 (2 ปี) สำเร็จการศึกษา 94 คน กว่าร้อยละ 50 มีงานทำทันที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28600" y="3675888"/>
            <a:ext cx="8686800" cy="1115568"/>
          </a:xfrm>
          <a:prstGeom prst="roundRect">
            <a:avLst>
              <a:gd name="adj" fmla="val 8197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292608" y="3785616"/>
            <a:ext cx="502920" cy="384048"/>
          </a:xfrm>
          <a:prstGeom prst="roundRect">
            <a:avLst>
              <a:gd name="adj" fmla="val 16667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92608" y="3785616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68680" y="3767328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3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ทุนครูรัก(ษ์)ถิ่น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68680" y="4133088"/>
            <a:ext cx="7863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สนับสนุนนักศึกษาทุนต่อเนื่อง รุ่นที่ 2-5 จำนวน 1,172 คน ปฐมนิเทศข้าราชการครูรัก(ษ์)ถิ่น รุ่น 1 จำนวน 327 คน ประจำ 285 โรงเรียนทั่วประเทศ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ความก้าวหน้าสำคัญ  แผนงานที่ 2-5  ไตรมาส 1-2 ปี 2569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28600" y="960120"/>
            <a:ext cx="4206240" cy="1901952"/>
          </a:xfrm>
          <a:prstGeom prst="roundRect">
            <a:avLst>
              <a:gd name="adj" fmla="val 4808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960120"/>
            <a:ext cx="4206240" cy="457200"/>
          </a:xfrm>
          <a:prstGeom prst="roundRect">
            <a:avLst>
              <a:gd name="adj" fmla="val 2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38328" y="978408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แผนงาน 2  </a:t>
            </a: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พัฒนาครูและโรงเรียน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063240" y="1051560"/>
            <a:ext cx="1261872" cy="292608"/>
          </a:xfrm>
          <a:prstGeom prst="roundRect">
            <a:avLst>
              <a:gd name="adj" fmla="val 18750"/>
            </a:avLst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063240" y="1051560"/>
            <a:ext cx="1261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140.11 ล้านบาท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320040" y="1472184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9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ผลเบิกจ่าย 34.58%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20040" y="1709928"/>
            <a:ext cx="4005072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ดำเนินการขับเคลื่อนโรงเรียนพัฒนาตนเอง (TSQM) 26 เครือข่าย 349 โรงเรียน พัฒนาครูนอกระบบ 130 คน และหนุนเสริมครูรัก(ษ์)ถิ่น รุ่น 1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90872" y="960120"/>
            <a:ext cx="4206240" cy="1901952"/>
          </a:xfrm>
          <a:prstGeom prst="roundRect">
            <a:avLst>
              <a:gd name="adj" fmla="val 4808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690872" y="960120"/>
            <a:ext cx="4206240" cy="457200"/>
          </a:xfrm>
          <a:prstGeom prst="roundRect">
            <a:avLst>
              <a:gd name="adj" fmla="val 20000"/>
            </a:avLst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00600" y="978408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แผนงาน 3  </a:t>
            </a: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เสริมสร้างความร่วมมือภาคีเครือข่าย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525512" y="1051560"/>
            <a:ext cx="1261872" cy="292608"/>
          </a:xfrm>
          <a:prstGeom prst="roundRect">
            <a:avLst>
              <a:gd name="adj" fmla="val 18750"/>
            </a:avLst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525512" y="1051560"/>
            <a:ext cx="1261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16.08 ล้านบาท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782312" y="1472184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9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ผลเบิกจ่าย 3.42%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82312" y="1709928"/>
            <a:ext cx="4005072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ขับเคลื่อน Thailand Zero Dropout ระดับชาติ-จังหวัด 12 พื้นที่ ลงนาม MOU ราชบุรี 25 องค์กร ประชุมคณะกรรมการบริหาร กสศ. ระดับจังหวัด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28600" y="2990088"/>
            <a:ext cx="4206240" cy="1901952"/>
          </a:xfrm>
          <a:prstGeom prst="roundRect">
            <a:avLst>
              <a:gd name="adj" fmla="val 4808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228600" y="2990088"/>
            <a:ext cx="4206240" cy="457200"/>
          </a:xfrm>
          <a:prstGeom prst="roundRect">
            <a:avLst>
              <a:gd name="adj" fmla="val 20000"/>
            </a:avLst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38328" y="3008376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แผนงาน 4  </a:t>
            </a: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สื่อสาร/วิจัย/นวัตกรรม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063240" y="3081528"/>
            <a:ext cx="1261872" cy="292608"/>
          </a:xfrm>
          <a:prstGeom prst="roundRect">
            <a:avLst>
              <a:gd name="adj" fmla="val 18750"/>
            </a:avLst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063240" y="3081528"/>
            <a:ext cx="1261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56.74 ล้านบาท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320040" y="3502152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9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ผลเบิกจ่าย 28.04%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20040" y="3739896"/>
            <a:ext cx="4005072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จัด Equity Forum 2569 เปิดรายงานความเหลื่อมล้า ประชุมวิชาการนานาชาติ ร่วม UNESCO-UNICEF ผลักดันข้อเสนอนโยบาย Learning Passport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690872" y="2990088"/>
            <a:ext cx="4206240" cy="1901952"/>
          </a:xfrm>
          <a:prstGeom prst="roundRect">
            <a:avLst>
              <a:gd name="adj" fmla="val 4808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690872" y="2990088"/>
            <a:ext cx="4206240" cy="457200"/>
          </a:xfrm>
          <a:prstGeom prst="roundRect">
            <a:avLst>
              <a:gd name="adj" fmla="val 20000"/>
            </a:avLst>
          </a:prstGeom>
          <a:solidFill>
            <a:srgbClr val="4A5568"/>
          </a:solidFill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00600" y="3008376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แผนงาน 5  </a:t>
            </a: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บริหารและพัฒนา กสศ.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7525512" y="3081528"/>
            <a:ext cx="1261872" cy="292608"/>
          </a:xfrm>
          <a:prstGeom prst="roundRect">
            <a:avLst>
              <a:gd name="adj" fmla="val 18750"/>
            </a:avLst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7525512" y="3081528"/>
            <a:ext cx="1261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183.19 ล้านบาท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4782312" y="3502152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9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ผลเบิกจ่าย 49.02%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782312" y="3739896"/>
            <a:ext cx="4005072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พัฒนาระบบ ERP/GMS อยู่ระหว่างพัฒนา ระบบ API เชื่อมต่อภาคี กำหนดแล้วเสร็จไตรมาส 1 ปี 2570 บริหารค่าใช้จ่ายประจำสำนักงาน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ตารางสรุปโครงการสำคัญ — ความก้าวหน้าและผลการใช้จ่าย  ไตรมาส 1-2 ปี 2569</a:t>
            </a:r>
            <a:endParaRPr lang="en-US" sz="15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" y="914400"/>
          <a:ext cx="8778240" cy="3950208"/>
        </p:xfrm>
        <a:graphic>
          <a:graphicData uri="http://schemas.openxmlformats.org/drawingml/2006/table">
            <a:tbl>
              <a:tblPr/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9377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โครงการ / รายการสำคัญ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สำนัก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งบฯ ทั้งปี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ผลการใช้จ่าย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Q1-2 (บาท)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ร้อยละ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สถานะ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77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จัดสรรเงินอุดหนุนแบบมีเงื่อนไข (ทุนเสมอภาค) ภ.2/2568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103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2,361,433,620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2,361,100,920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2D9B6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99.99%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2D9B6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แล้วเสร็จ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77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ทุนนวัตกรรมสายอาชีพชั้นสูง รุ่น 2-6 (ต่อเนื่อง)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107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638,380,600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389,769,223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61.06%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77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ทุนครูรัก(ษ์)ถิ่น (สนับสนุนนักศึกษา รุ่น 2-5)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105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169,779,000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46,880,000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27.61%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77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ขับเคลื่อน Thailand Zero Dropout เชิงพื้นที่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104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22,000,000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295,172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1.34%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77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พัฒนาโรงเรียนพัฒนาตนเอง (TSQM)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105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45,000,000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77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ระบบบริหารทรัพยากร ERP + GMS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111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18,777,767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15,900,000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2D9B6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84.67%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377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ค่าใช้จ่ายบุคลากรและสวัสดิการ (แผนงาน 5)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109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165,702,905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61,441,511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37.08%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ภาคผนวก — แผนงาน 1 — สนับสนุนการศึกษาและการเรียนรู้ให้เต็มตามศักยภาพ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28600" y="685800"/>
            <a:ext cx="8686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ระยะเวลา: 1 ต.ค. 2568 – 30 ก.ย. 2569  |  ข้อมูล ณ 31 มี.ค. 2569  |  หน้า 1/11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9728" y="987552"/>
          <a:ext cx="8924544" cy="914400"/>
        </p:xfrm>
        <a:graphic>
          <a:graphicData uri="http://schemas.openxmlformats.org/drawingml/2006/table">
            <a:tbl>
              <a:tblPr/>
              <a:tblGrid>
                <a:gridCol w="3566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69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63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โครงการ / รายการ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งบประมาณ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ช่วงระยะเวลา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ผลการดำเนินงาน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Q1-2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ผลการใช้จ่าย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ร้อยละ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สถานะ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จัดสรรเงินอุดหนุนนักเรียนยากจนพิเศษเพื่อส่งเสริมโอกาสการศึกษาระดับสูง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8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14,064,000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8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8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8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14,001,000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8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2D9B6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99.55%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8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2D9B6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ดำเนินการเสร็จสิ้น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8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โครงการจัดสรรเงินบริจาคเพื่อสนับสนุนทุนการศึกษา (Central ทำสานฝัน)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3,197,500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3,192,500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2D9B6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99.92%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จัดสรรเงินอุดหนุนแบบมีเงื่อนไข (ทุนเสมอภาค) ภาคเรียนที่ 2/2568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2,361,433,620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2,361,100,920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2D9B6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99.99%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ดำเนินการแล้ว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ทุนนวัตกรรมสายอาชีพชั้นสูง (ภาคเรียน 2/2568 และ 1/2569)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33,137,520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13,545,000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40.88%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การสร้างส่วนร่วมและพัฒนากลไกภาคีเครือข่ายระดับนโยบายและพื้นที่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1,100,919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13.76%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โครงการศูนย์ช่วยเหลือเด็กวิกฤต ปี 2569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7,373,678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4,652,000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63.09%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การติดตามการคงอยู่ในระบบการศึกษาของนักเรียนทุนเสมอภาค 6 สังกัด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4,464,800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1,280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0.03%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ทุนนวัตกรรมสายอาชีพชั้นสูง ต่อเนื่อง รุ่น 2-6 (ภาคเรียน 2/2568, 1/2569)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638,380,600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289,238,379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45.31%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ทุนพระกนิษฐาสัมมาชีพ ต่อเนื่อง รุ่น 1-6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34,924,500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5,001,882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14.32%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ทุนนวัตกรรมสายอาชีพชั้นสูง (เงินบริจาค) ภาคเรียน 2/2568, 1/2569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4,511,192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1,477,500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32.75%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พัฒนาช่องทางสื่อสารและฐานข้อมูลทุนการศึกษา (ส่องทางทุน)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998,700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เพิ่มประสิทธิภาพคัดกรองนักเรียนยากจนพิเศษด้วยการวัดรายได้ทางอ้อม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1,000,000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ทุนครูรัก(ษ์)ถิ่น — สนับสนุนนักศึกษาทุน รุ่น 2-5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169,779,000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28,048,000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16.52%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คัดกรองคัดเลือกผู้รับทุนนวัตกรรมสายอาชีพชั้นสูง รุ่น 7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2,250,000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233,046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10.36%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สื่อสารองค์ความรู้เสริมประสิทธิภาพแก่กลุ่มเป้าหมายทุกระดับ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2,460,500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138,680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5.64%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พัฒนาระบบสนับสนุนหลักประกันโอกาส ระบบดูแลนักเรียน สพฐ.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6,320,000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1.42%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จัดสรรเงินบริจาค ทุนการศึกษาระดับสูงกว่าภาคบังคับ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9,254,500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อยู่ระหว่าง/ดำเนินการ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250,000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2.70%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E07B3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เริ่มเบิกจ่ายบางส่วน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ODOS — สนับสนุนนโยบายส่งเสริมโอกาสการศึกษาสูงกว่าภาคบังคับ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1,800,000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ภาคผนวก — แผนงาน 1 — สนับสนุนการศึกษาและการเรียนรู้ให้เต็มตามศักยภาพ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228600" y="685800"/>
            <a:ext cx="8686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ระยะเวลา: 1 ต.ค. 2568 – 30 ก.ย. 2569  |  ข้อมูล ณ 31 มี.ค. 2569  |  หน้า 2/11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9728" y="987552"/>
          <a:ext cx="8924544" cy="914400"/>
        </p:xfrm>
        <a:graphic>
          <a:graphicData uri="http://schemas.openxmlformats.org/drawingml/2006/table">
            <a:tbl>
              <a:tblPr/>
              <a:tblGrid>
                <a:gridCol w="3566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69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63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โครงการ / รายการ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งบประมาณ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ช่วงระยะเวลา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ผลการดำเนินงาน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Q1-2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ผลการใช้จ่าย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(บาท)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ร้อยละ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สถานะ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จัดสรรเงินอุดหนุนแบบมีเงื่อนไข (ทุนเสมอภาค) ภาคเรียน 1/2569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54,758,400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สร้างความร่วมมือต้นแบบส่งต่อความช่วยเหลือนักเรียนทุนเสมอภาค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265,700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จัดสรรเงินอุดหนุนแบบมีเงื่อนไข (ทุนเสมอภาค) ภาคเรียน 1/2569 (หลัก)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2,610,592,680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พัฒนาระบบสารสนเทศคัดกรองและจัดการเงินอุดหนุนปีการศึกษา 2569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8,600,000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ทุนครูรัก(ษ์)ถิ่น (แหล่งเงินอื่น) รุ่น 2-5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509,090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ทุนครูสร้างชุมชนเพื่อเด็กและเยาวชนในถิ่นทุรกันดาร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4,500,000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สนับสนุนสถาบันต้นแบบผลิตและพัฒนาครูที่มีศักยภาพ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17,600,000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สนับสนุนสถาบันต้นแบบผลิตครู (แหล่งเงินอื่น)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3,951,850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ทุนนวัตกรรมสายอาชีพชั้นสูง รุ่น 7 ภาคเรียน 1/2569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95,106,800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ทุนนวัตกรรมสายอาชีพชั้นสูง รุ่น 7 ภาคเรียน 1/2569 (D)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8,937,130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ทุนพระกนิษฐาสัมมาชีพ รุ่น 7 (ใหม่)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5,484,000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โครงการ Million Gifts Million Smiles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542,500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ทุนก้าวเพื่อน้อง — ทุนการศึกษาระดับมัธยมปลาย/ปวช.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29,598,000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ทุนยอดเยาวชนช้างเผือก (เงินบริจาค)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5,500,000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71809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ต.ค. 2568 – 30 ก.ย. 2569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4A556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ยังไม่ได้ดำเนินการ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 (ยังไม่มีการเบิกจ่าย)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ยังไม่เริ่มดำเนินการ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6231</Words>
  <Application>Microsoft Office PowerPoint</Application>
  <PresentationFormat>On-screen Show (16:9)</PresentationFormat>
  <Paragraphs>1372</Paragraphs>
  <Slides>18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O6 แผนและความก้าวหน้าในการดำเนินงานฯ ปี 2569</dc:title>
  <dc:subject>PptxGenJS Presentation</dc:subject>
  <dc:creator>PptxGenJS</dc:creator>
  <cp:lastModifiedBy>Rachata Aribarg</cp:lastModifiedBy>
  <cp:revision>2</cp:revision>
  <dcterms:created xsi:type="dcterms:W3CDTF">2026-06-21T11:25:37Z</dcterms:created>
  <dcterms:modified xsi:type="dcterms:W3CDTF">2026-06-21T11:54:44Z</dcterms:modified>
</cp:coreProperties>
</file>