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69" d="100"/>
          <a:sy n="69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chata Aribarg" userId="977c5978f5bf3eb6" providerId="LiveId" clId="{2B73FA6D-AB8C-44B9-AC1D-74366FADAC8E}"/>
    <pc:docChg chg="delSld">
      <pc:chgData name="Rachata Aribarg" userId="977c5978f5bf3eb6" providerId="LiveId" clId="{2B73FA6D-AB8C-44B9-AC1D-74366FADAC8E}" dt="2026-06-21T11:14:19.413" v="1" actId="47"/>
      <pc:docMkLst>
        <pc:docMk/>
      </pc:docMkLst>
      <pc:sldChg chg="del">
        <pc:chgData name="Rachata Aribarg" userId="977c5978f5bf3eb6" providerId="LiveId" clId="{2B73FA6D-AB8C-44B9-AC1D-74366FADAC8E}" dt="2026-06-21T11:14:12.396" v="0" actId="47"/>
        <pc:sldMkLst>
          <pc:docMk/>
          <pc:sldMk cId="0" sldId="265"/>
        </pc:sldMkLst>
      </pc:sldChg>
      <pc:sldChg chg="del">
        <pc:chgData name="Rachata Aribarg" userId="977c5978f5bf3eb6" providerId="LiveId" clId="{2B73FA6D-AB8C-44B9-AC1D-74366FADAC8E}" dt="2026-06-21T11:14:19.413" v="1" actId="47"/>
        <pc:sldMkLst>
          <pc:docMk/>
          <pc:sldMk cId="0" sldId="26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5409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4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9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3D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731520" y="-731520"/>
            <a:ext cx="3657600" cy="3657600"/>
          </a:xfrm>
          <a:prstGeom prst="ellipse">
            <a:avLst/>
          </a:prstGeom>
          <a:solidFill>
            <a:srgbClr val="2A7D4F">
              <a:alpha val="30000"/>
            </a:srgbClr>
          </a:solidFill>
          <a:ln w="1270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9601200" y="4572000"/>
            <a:ext cx="3200400" cy="3200400"/>
          </a:xfrm>
          <a:prstGeom prst="ellipse">
            <a:avLst/>
          </a:prstGeom>
          <a:solidFill>
            <a:srgbClr val="3EA06B">
              <a:alpha val="25000"/>
            </a:srgbClr>
          </a:solidFill>
          <a:ln w="12700">
            <a:solidFill>
              <a:srgbClr val="3EA0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8229600" y="-914400"/>
            <a:ext cx="2286000" cy="2286000"/>
          </a:xfrm>
          <a:prstGeom prst="ellipse">
            <a:avLst/>
          </a:prstGeom>
          <a:solidFill>
            <a:srgbClr val="C8A84B">
              <a:alpha val="20000"/>
            </a:srgbClr>
          </a:solidFill>
          <a:ln w="12700">
            <a:solidFill>
              <a:srgbClr val="C8A8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005840"/>
            <a:ext cx="7772400" cy="4846320"/>
          </a:xfrm>
          <a:prstGeom prst="roundRect">
            <a:avLst>
              <a:gd name="adj" fmla="val 2264"/>
            </a:avLst>
          </a:prstGeom>
          <a:solidFill>
            <a:srgbClr val="2A7D4F">
              <a:alpha val="85000"/>
            </a:srgbClr>
          </a:solidFill>
          <a:ln w="12700">
            <a:solidFill>
              <a:srgbClr val="3EA0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85800" y="1234440"/>
            <a:ext cx="1828800" cy="594360"/>
          </a:xfrm>
          <a:prstGeom prst="roundRect">
            <a:avLst>
              <a:gd name="adj" fmla="val 12308"/>
            </a:avLst>
          </a:prstGeom>
          <a:solidFill>
            <a:srgbClr val="C8A84B"/>
          </a:solidFill>
          <a:ln w="12700">
            <a:solidFill>
              <a:srgbClr val="C8A84B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85800" y="1234440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3D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O5  ITA 2569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85800" y="1920240"/>
            <a:ext cx="749808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แผนยุทธศาสตร์</a:t>
            </a:r>
            <a:endParaRPr lang="en-US" sz="4200" dirty="0"/>
          </a:p>
        </p:txBody>
      </p:sp>
      <p:sp>
        <p:nvSpPr>
          <p:cNvPr id="11" name="Text 9"/>
          <p:cNvSpPr/>
          <p:nvPr/>
        </p:nvSpPr>
        <p:spPr>
          <a:xfrm>
            <a:off x="685800" y="2633472"/>
            <a:ext cx="749808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400" dirty="0">
                <a:solidFill>
                  <a:srgbClr val="D6EF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หรือแผนพัฒนาหน่วยงาน</a:t>
            </a:r>
            <a:endParaRPr lang="en-US" sz="3400" dirty="0"/>
          </a:p>
        </p:txBody>
      </p:sp>
      <p:sp>
        <p:nvSpPr>
          <p:cNvPr id="12" name="Text 10"/>
          <p:cNvSpPr/>
          <p:nvPr/>
        </p:nvSpPr>
        <p:spPr>
          <a:xfrm>
            <a:off x="685800" y="3456432"/>
            <a:ext cx="7498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900" b="1" dirty="0">
                <a:solidFill>
                  <a:srgbClr val="C8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กองทุนเพื่อความเสมอภาคทางการศึกษา (กสศ.)</a:t>
            </a:r>
            <a:endParaRPr lang="en-US" sz="1900" dirty="0"/>
          </a:p>
        </p:txBody>
      </p:sp>
      <p:sp>
        <p:nvSpPr>
          <p:cNvPr id="13" name="Text 11"/>
          <p:cNvSpPr/>
          <p:nvPr/>
        </p:nvSpPr>
        <p:spPr>
          <a:xfrm>
            <a:off x="685800" y="3877056"/>
            <a:ext cx="7498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D6EF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Equitable Education Fund (EEF)  |  แผนกลยุทธ์ ปี 2568–2570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85800" y="4224528"/>
            <a:ext cx="74980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D6EF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Catalyst for Sustainable Systems Change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8595360" y="1463040"/>
            <a:ext cx="3291840" cy="777240"/>
          </a:xfrm>
          <a:prstGeom prst="roundRect">
            <a:avLst>
              <a:gd name="adj" fmla="val 9412"/>
            </a:avLst>
          </a:prstGeom>
          <a:solidFill>
            <a:srgbClr val="1A5C38">
              <a:alpha val="80000"/>
            </a:srgbClr>
          </a:solidFill>
          <a:ln w="12700">
            <a:solidFill>
              <a:srgbClr val="3EA0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8595360" y="1481328"/>
            <a:ext cx="32918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C8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ระยะเวลา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595360" y="1810512"/>
            <a:ext cx="32918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พ.ศ. 2568–2570  (3 ปี)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8595360" y="2468880"/>
            <a:ext cx="3291840" cy="777240"/>
          </a:xfrm>
          <a:prstGeom prst="roundRect">
            <a:avLst>
              <a:gd name="adj" fmla="val 9412"/>
            </a:avLst>
          </a:prstGeom>
          <a:solidFill>
            <a:srgbClr val="1A5C38">
              <a:alpha val="80000"/>
            </a:srgbClr>
          </a:solidFill>
          <a:ln w="12700">
            <a:solidFill>
              <a:srgbClr val="3EA0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8595360" y="2487168"/>
            <a:ext cx="32918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C8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ปีอ้างอิง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8595360" y="2816352"/>
            <a:ext cx="32918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พ.ศ. 2569  (ปีที่ 2)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8595360" y="3474720"/>
            <a:ext cx="3291840" cy="777240"/>
          </a:xfrm>
          <a:prstGeom prst="roundRect">
            <a:avLst>
              <a:gd name="adj" fmla="val 9412"/>
            </a:avLst>
          </a:prstGeom>
          <a:solidFill>
            <a:srgbClr val="1A5C38">
              <a:alpha val="80000"/>
            </a:srgbClr>
          </a:solidFill>
          <a:ln w="12700">
            <a:solidFill>
              <a:srgbClr val="3EA0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8595360" y="3493008"/>
            <a:ext cx="32918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C8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เว็บไซต์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8595360" y="3822192"/>
            <a:ext cx="32918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www.eef.or.th</a:t>
            </a:r>
            <a:endParaRPr lang="en-US" sz="1100" dirty="0"/>
          </a:p>
        </p:txBody>
      </p:sp>
      <p:pic>
        <p:nvPicPr>
          <p:cNvPr id="2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8240" y="4754880"/>
            <a:ext cx="457200" cy="457200"/>
          </a:xfrm>
          <a:prstGeom prst="rect">
            <a:avLst/>
          </a:prstGeom>
        </p:spPr>
      </p:pic>
      <p:sp>
        <p:nvSpPr>
          <p:cNvPr id="25" name="Shape 22"/>
          <p:cNvSpPr/>
          <p:nvPr/>
        </p:nvSpPr>
        <p:spPr>
          <a:xfrm>
            <a:off x="457200" y="5943600"/>
            <a:ext cx="11247120" cy="594360"/>
          </a:xfrm>
          <a:prstGeom prst="roundRect">
            <a:avLst>
              <a:gd name="adj" fmla="val 12308"/>
            </a:avLst>
          </a:prstGeom>
          <a:solidFill>
            <a:srgbClr val="C8A84B">
              <a:alpha val="15000"/>
            </a:srgbClr>
          </a:solidFill>
          <a:ln w="12700">
            <a:solidFill>
              <a:srgbClr val="C8A8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3"/>
          <p:cNvSpPr/>
          <p:nvPr/>
        </p:nvSpPr>
        <p:spPr>
          <a:xfrm>
            <a:off x="457200" y="594360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จัดทำเพื่อรองรับการประเมินคุณธรรมและความโปร่งใส (ITA) ประจำปีงบประมาณ พ.ศ. 2569  |  ตัวชี้วัดย่อยที่ 8.2 การบริหารงาน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828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60120" y="91440"/>
            <a:ext cx="10515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ผลการตรวจสอบองค์ประกอบ O5 — เทียบเกณฑ์ OIT 2569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274320" y="6565392"/>
            <a:ext cx="1164031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36E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O5 แผนยุทธศาสตร์หรือแผนพัฒนาหน่วยงาน | กสศ. ITA 2569  </a:t>
            </a:r>
            <a:r>
              <a:rPr lang="en-US" sz="900" b="1" dirty="0">
                <a:solidFill>
                  <a:srgbClr val="636E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2/11</a:t>
            </a:r>
            <a:endParaRPr lang="en-US" sz="900" dirty="0"/>
          </a:p>
        </p:txBody>
      </p:sp>
      <p:sp>
        <p:nvSpPr>
          <p:cNvPr id="6" name="Shape 3"/>
          <p:cNvSpPr/>
          <p:nvPr/>
        </p:nvSpPr>
        <p:spPr>
          <a:xfrm>
            <a:off x="274320" y="6537960"/>
            <a:ext cx="11640312" cy="0"/>
          </a:xfrm>
          <a:prstGeom prst="line">
            <a:avLst/>
          </a:prstGeom>
          <a:noFill/>
          <a:ln w="12700">
            <a:solidFill>
              <a:srgbClr val="D6EF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9144000" y="1024128"/>
            <a:ext cx="2743200" cy="594360"/>
          </a:xfrm>
          <a:prstGeom prst="roundRect">
            <a:avLst>
              <a:gd name="adj" fmla="val 15385"/>
            </a:avLst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9144000" y="1024128"/>
            <a:ext cx="2743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 ผ่านครบทุกองค์ประกอบ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228600" y="1719072"/>
            <a:ext cx="4160520" cy="475488"/>
          </a:xfrm>
          <a:prstGeom prst="rect">
            <a:avLst/>
          </a:prstGeom>
          <a:solidFill>
            <a:srgbClr val="2A7D4F"/>
          </a:solidFill>
          <a:ln w="1270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274320" y="1719072"/>
            <a:ext cx="41148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องค์ประกอบที่กำหนด (O5 OIT 2569)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480560" y="1719072"/>
            <a:ext cx="1325880" cy="475488"/>
          </a:xfrm>
          <a:prstGeom prst="rect">
            <a:avLst/>
          </a:prstGeom>
          <a:solidFill>
            <a:srgbClr val="2A7D4F"/>
          </a:solidFill>
          <a:ln w="1270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4526280" y="1719072"/>
            <a:ext cx="12801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สถานะ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5897880" y="1719072"/>
            <a:ext cx="6263640" cy="475488"/>
          </a:xfrm>
          <a:prstGeom prst="rect">
            <a:avLst/>
          </a:prstGeom>
          <a:solidFill>
            <a:srgbClr val="2A7D4F"/>
          </a:solidFill>
          <a:ln w="1270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5943600" y="1719072"/>
            <a:ext cx="62179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หลักฐาน/สิ่งที่ปรากฏในเอกสาร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228600" y="2240280"/>
            <a:ext cx="4160520" cy="384048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4480560" y="2240280"/>
            <a:ext cx="1325880" cy="384048"/>
          </a:xfrm>
          <a:prstGeom prst="rect">
            <a:avLst/>
          </a:prstGeom>
          <a:solidFill>
            <a:srgbClr val="D5F5E3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5897880" y="2240280"/>
            <a:ext cx="6263640" cy="384048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292608" y="2240280"/>
            <a:ext cx="407822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แสดงแผนการดำเนินภารกิจที่มีระยะมากกว่า 1 ปี</a:t>
            </a:r>
            <a:endParaRPr lang="en-US" sz="950" dirty="0"/>
          </a:p>
        </p:txBody>
      </p:sp>
      <p:sp>
        <p:nvSpPr>
          <p:cNvPr id="19" name="Text 16"/>
          <p:cNvSpPr/>
          <p:nvPr/>
        </p:nvSpPr>
        <p:spPr>
          <a:xfrm>
            <a:off x="4480560" y="2240280"/>
            <a:ext cx="1325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7A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ครบ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5961888" y="2240280"/>
            <a:ext cx="618134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36E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แผนกลยุทธ์ระยะ 3 ปี (พ.ศ. 2568–2570) ครอบคลุมปีที่ประเมิน (2569) — พิมพ์ครั้งที่ 1 ก.ค. 2567</a:t>
            </a:r>
            <a:endParaRPr lang="en-US" sz="950" dirty="0"/>
          </a:p>
        </p:txBody>
      </p:sp>
      <p:sp>
        <p:nvSpPr>
          <p:cNvPr id="21" name="Shape 18"/>
          <p:cNvSpPr/>
          <p:nvPr/>
        </p:nvSpPr>
        <p:spPr>
          <a:xfrm>
            <a:off x="228600" y="2642616"/>
            <a:ext cx="4160520" cy="384048"/>
          </a:xfrm>
          <a:prstGeom prst="rect">
            <a:avLst/>
          </a:prstGeom>
          <a:solidFill>
            <a:srgbClr val="D6EFE0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19"/>
          <p:cNvSpPr/>
          <p:nvPr/>
        </p:nvSpPr>
        <p:spPr>
          <a:xfrm>
            <a:off x="4480560" y="2642616"/>
            <a:ext cx="1325880" cy="384048"/>
          </a:xfrm>
          <a:prstGeom prst="rect">
            <a:avLst/>
          </a:prstGeom>
          <a:solidFill>
            <a:srgbClr val="D5F5E3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0"/>
          <p:cNvSpPr/>
          <p:nvPr/>
        </p:nvSpPr>
        <p:spPr>
          <a:xfrm>
            <a:off x="5897880" y="2642616"/>
            <a:ext cx="6263640" cy="384048"/>
          </a:xfrm>
          <a:prstGeom prst="rect">
            <a:avLst/>
          </a:prstGeom>
          <a:solidFill>
            <a:srgbClr val="D6EFE0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1"/>
          <p:cNvSpPr/>
          <p:nvPr/>
        </p:nvSpPr>
        <p:spPr>
          <a:xfrm>
            <a:off x="292608" y="2642616"/>
            <a:ext cx="407822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มีข้อมูลรายละเอียด: ยุทธศาสตร์หรือแนวทาง</a:t>
            </a:r>
            <a:endParaRPr lang="en-US" sz="950" dirty="0"/>
          </a:p>
        </p:txBody>
      </p:sp>
      <p:sp>
        <p:nvSpPr>
          <p:cNvPr id="25" name="Text 22"/>
          <p:cNvSpPr/>
          <p:nvPr/>
        </p:nvSpPr>
        <p:spPr>
          <a:xfrm>
            <a:off x="4480560" y="2642616"/>
            <a:ext cx="1325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7A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ครบ</a:t>
            </a:r>
            <a:endParaRPr lang="en-US" sz="1000" dirty="0"/>
          </a:p>
        </p:txBody>
      </p:sp>
      <p:sp>
        <p:nvSpPr>
          <p:cNvPr id="26" name="Text 23"/>
          <p:cNvSpPr/>
          <p:nvPr/>
        </p:nvSpPr>
        <p:spPr>
          <a:xfrm>
            <a:off x="5961888" y="2642616"/>
            <a:ext cx="618134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36E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กลยุทธ์ S1–S6 ครบ 6 ข้อ พร้อมสาระสำคัญ เชื่อมโยงเป้าประสงค์และ BSC (Slide 5)</a:t>
            </a:r>
            <a:endParaRPr lang="en-US" sz="950" dirty="0"/>
          </a:p>
        </p:txBody>
      </p:sp>
      <p:sp>
        <p:nvSpPr>
          <p:cNvPr id="27" name="Shape 24"/>
          <p:cNvSpPr/>
          <p:nvPr/>
        </p:nvSpPr>
        <p:spPr>
          <a:xfrm>
            <a:off x="228600" y="3044952"/>
            <a:ext cx="4160520" cy="384048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5"/>
          <p:cNvSpPr/>
          <p:nvPr/>
        </p:nvSpPr>
        <p:spPr>
          <a:xfrm>
            <a:off x="4480560" y="3044952"/>
            <a:ext cx="1325880" cy="384048"/>
          </a:xfrm>
          <a:prstGeom prst="rect">
            <a:avLst/>
          </a:prstGeom>
          <a:solidFill>
            <a:srgbClr val="D5F5E3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6"/>
          <p:cNvSpPr/>
          <p:nvPr/>
        </p:nvSpPr>
        <p:spPr>
          <a:xfrm>
            <a:off x="5897880" y="3044952"/>
            <a:ext cx="6263640" cy="384048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7"/>
          <p:cNvSpPr/>
          <p:nvPr/>
        </p:nvSpPr>
        <p:spPr>
          <a:xfrm>
            <a:off x="292608" y="3044952"/>
            <a:ext cx="407822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มีข้อมูลรายละเอียด: เป้าหมาย</a:t>
            </a:r>
            <a:endParaRPr lang="en-US" sz="950" dirty="0"/>
          </a:p>
        </p:txBody>
      </p:sp>
      <p:sp>
        <p:nvSpPr>
          <p:cNvPr id="31" name="Text 28"/>
          <p:cNvSpPr/>
          <p:nvPr/>
        </p:nvSpPr>
        <p:spPr>
          <a:xfrm>
            <a:off x="4480560" y="3044952"/>
            <a:ext cx="1325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7A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ครบ</a:t>
            </a:r>
            <a:endParaRPr lang="en-US" sz="1000" dirty="0"/>
          </a:p>
        </p:txBody>
      </p:sp>
      <p:sp>
        <p:nvSpPr>
          <p:cNvPr id="32" name="Text 29"/>
          <p:cNvSpPr/>
          <p:nvPr/>
        </p:nvSpPr>
        <p:spPr>
          <a:xfrm>
            <a:off x="5961888" y="3044952"/>
            <a:ext cx="618134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36E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เป้าประสงค์ G1/G2/G3 + เป้าหมายย่อย 9 รายการ พร้อมค่าตัวเลขเป้าหมายปี 2570 (Slide 4)</a:t>
            </a:r>
            <a:endParaRPr lang="en-US" sz="950" dirty="0"/>
          </a:p>
        </p:txBody>
      </p:sp>
      <p:sp>
        <p:nvSpPr>
          <p:cNvPr id="33" name="Shape 30"/>
          <p:cNvSpPr/>
          <p:nvPr/>
        </p:nvSpPr>
        <p:spPr>
          <a:xfrm>
            <a:off x="228600" y="3447288"/>
            <a:ext cx="4160520" cy="384048"/>
          </a:xfrm>
          <a:prstGeom prst="rect">
            <a:avLst/>
          </a:prstGeom>
          <a:solidFill>
            <a:srgbClr val="D6EFE0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31"/>
          <p:cNvSpPr/>
          <p:nvPr/>
        </p:nvSpPr>
        <p:spPr>
          <a:xfrm>
            <a:off x="4480560" y="3447288"/>
            <a:ext cx="1325880" cy="384048"/>
          </a:xfrm>
          <a:prstGeom prst="rect">
            <a:avLst/>
          </a:prstGeom>
          <a:solidFill>
            <a:srgbClr val="D5F5E3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2"/>
          <p:cNvSpPr/>
          <p:nvPr/>
        </p:nvSpPr>
        <p:spPr>
          <a:xfrm>
            <a:off x="5897880" y="3447288"/>
            <a:ext cx="6263640" cy="384048"/>
          </a:xfrm>
          <a:prstGeom prst="rect">
            <a:avLst/>
          </a:prstGeom>
          <a:solidFill>
            <a:srgbClr val="D6EFE0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3"/>
          <p:cNvSpPr/>
          <p:nvPr/>
        </p:nvSpPr>
        <p:spPr>
          <a:xfrm>
            <a:off x="292608" y="3447288"/>
            <a:ext cx="407822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มีข้อมูลรายละเอียด: ตัวชี้วัด</a:t>
            </a:r>
            <a:endParaRPr lang="en-US" sz="950" dirty="0"/>
          </a:p>
        </p:txBody>
      </p:sp>
      <p:sp>
        <p:nvSpPr>
          <p:cNvPr id="37" name="Text 34"/>
          <p:cNvSpPr/>
          <p:nvPr/>
        </p:nvSpPr>
        <p:spPr>
          <a:xfrm>
            <a:off x="4480560" y="3447288"/>
            <a:ext cx="1325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7A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ครบ</a:t>
            </a:r>
            <a:endParaRPr lang="en-US" sz="1000" dirty="0"/>
          </a:p>
        </p:txBody>
      </p:sp>
      <p:sp>
        <p:nvSpPr>
          <p:cNvPr id="38" name="Text 35"/>
          <p:cNvSpPr/>
          <p:nvPr/>
        </p:nvSpPr>
        <p:spPr>
          <a:xfrm>
            <a:off x="5961888" y="3447288"/>
            <a:ext cx="618134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36E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ตัวชี้วัดหลัก (Key Results R1.1–R6.3) ครบทุกกลยุทธ์ + ค่าเป้าหมายเชิงปริมาณ (Slide 4,7)</a:t>
            </a:r>
            <a:endParaRPr lang="en-US" sz="950" dirty="0"/>
          </a:p>
        </p:txBody>
      </p:sp>
      <p:sp>
        <p:nvSpPr>
          <p:cNvPr id="39" name="Shape 36"/>
          <p:cNvSpPr/>
          <p:nvPr/>
        </p:nvSpPr>
        <p:spPr>
          <a:xfrm>
            <a:off x="228600" y="3849624"/>
            <a:ext cx="4160520" cy="384048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Shape 37"/>
          <p:cNvSpPr/>
          <p:nvPr/>
        </p:nvSpPr>
        <p:spPr>
          <a:xfrm>
            <a:off x="4480560" y="3849624"/>
            <a:ext cx="1325880" cy="384048"/>
          </a:xfrm>
          <a:prstGeom prst="rect">
            <a:avLst/>
          </a:prstGeom>
          <a:solidFill>
            <a:srgbClr val="D5F5E3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Shape 38"/>
          <p:cNvSpPr/>
          <p:nvPr/>
        </p:nvSpPr>
        <p:spPr>
          <a:xfrm>
            <a:off x="5897880" y="3849624"/>
            <a:ext cx="6263640" cy="384048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39"/>
          <p:cNvSpPr/>
          <p:nvPr/>
        </p:nvSpPr>
        <p:spPr>
          <a:xfrm>
            <a:off x="292608" y="3849624"/>
            <a:ext cx="407822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มีระยะเวลาบังคับใช้ครอบคลุมปี พ.ศ. 2569</a:t>
            </a:r>
            <a:endParaRPr lang="en-US" sz="950" dirty="0"/>
          </a:p>
        </p:txBody>
      </p:sp>
      <p:sp>
        <p:nvSpPr>
          <p:cNvPr id="43" name="Text 40"/>
          <p:cNvSpPr/>
          <p:nvPr/>
        </p:nvSpPr>
        <p:spPr>
          <a:xfrm>
            <a:off x="4480560" y="3849624"/>
            <a:ext cx="1325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7A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ครบ</a:t>
            </a:r>
            <a:endParaRPr lang="en-US" sz="1000" dirty="0"/>
          </a:p>
        </p:txBody>
      </p:sp>
      <p:sp>
        <p:nvSpPr>
          <p:cNvPr id="44" name="Text 41"/>
          <p:cNvSpPr/>
          <p:nvPr/>
        </p:nvSpPr>
        <p:spPr>
          <a:xfrm>
            <a:off x="5961888" y="3849624"/>
            <a:ext cx="618134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36E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แผน 2568–2570 ปีที่ 2 ของแผนคือ พ.ศ. 2569 — ระบุชัดในข้อมูลพื้นฐาน (Slide 3)</a:t>
            </a:r>
            <a:endParaRPr lang="en-US" sz="950" dirty="0"/>
          </a:p>
        </p:txBody>
      </p:sp>
      <p:sp>
        <p:nvSpPr>
          <p:cNvPr id="45" name="Shape 42"/>
          <p:cNvSpPr/>
          <p:nvPr/>
        </p:nvSpPr>
        <p:spPr>
          <a:xfrm>
            <a:off x="228600" y="4251960"/>
            <a:ext cx="4160520" cy="384048"/>
          </a:xfrm>
          <a:prstGeom prst="rect">
            <a:avLst/>
          </a:prstGeom>
          <a:solidFill>
            <a:srgbClr val="D6EFE0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Shape 43"/>
          <p:cNvSpPr/>
          <p:nvPr/>
        </p:nvSpPr>
        <p:spPr>
          <a:xfrm>
            <a:off x="4480560" y="4251960"/>
            <a:ext cx="1325880" cy="384048"/>
          </a:xfrm>
          <a:prstGeom prst="rect">
            <a:avLst/>
          </a:prstGeom>
          <a:solidFill>
            <a:srgbClr val="D5F5E3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Shape 44"/>
          <p:cNvSpPr/>
          <p:nvPr/>
        </p:nvSpPr>
        <p:spPr>
          <a:xfrm>
            <a:off x="5897880" y="4251960"/>
            <a:ext cx="6263640" cy="384048"/>
          </a:xfrm>
          <a:prstGeom prst="rect">
            <a:avLst/>
          </a:prstGeom>
          <a:solidFill>
            <a:srgbClr val="D6EFE0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5"/>
          <p:cNvSpPr/>
          <p:nvPr/>
        </p:nvSpPr>
        <p:spPr>
          <a:xfrm>
            <a:off x="292608" y="4251960"/>
            <a:ext cx="407822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 เป็นแผนที่ใช้งานจริง (ไม่ใช่ร่าง)</a:t>
            </a:r>
            <a:endParaRPr lang="en-US" sz="950" dirty="0"/>
          </a:p>
        </p:txBody>
      </p:sp>
      <p:sp>
        <p:nvSpPr>
          <p:cNvPr id="49" name="Text 46"/>
          <p:cNvSpPr/>
          <p:nvPr/>
        </p:nvSpPr>
        <p:spPr>
          <a:xfrm>
            <a:off x="4480560" y="4251960"/>
            <a:ext cx="1325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7A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ครบ</a:t>
            </a:r>
            <a:endParaRPr lang="en-US" sz="1000" dirty="0"/>
          </a:p>
        </p:txBody>
      </p:sp>
      <p:sp>
        <p:nvSpPr>
          <p:cNvPr id="50" name="Text 47"/>
          <p:cNvSpPr/>
          <p:nvPr/>
        </p:nvSpPr>
        <p:spPr>
          <a:xfrm>
            <a:off x="5961888" y="4251960"/>
            <a:ext cx="618134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36E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ผ่านมติคณะกรรมการบริหาร กสศ. | ISBN 978-616-8307-34-2 | พิมพ์ครั้งที่ 1 ก.ค. 2567</a:t>
            </a:r>
            <a:endParaRPr lang="en-US" sz="950" dirty="0"/>
          </a:p>
        </p:txBody>
      </p:sp>
      <p:sp>
        <p:nvSpPr>
          <p:cNvPr id="51" name="Shape 48"/>
          <p:cNvSpPr/>
          <p:nvPr/>
        </p:nvSpPr>
        <p:spPr>
          <a:xfrm>
            <a:off x="228600" y="4654296"/>
            <a:ext cx="4160520" cy="384048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Shape 49"/>
          <p:cNvSpPr/>
          <p:nvPr/>
        </p:nvSpPr>
        <p:spPr>
          <a:xfrm>
            <a:off x="4480560" y="4654296"/>
            <a:ext cx="1325880" cy="384048"/>
          </a:xfrm>
          <a:prstGeom prst="rect">
            <a:avLst/>
          </a:prstGeom>
          <a:solidFill>
            <a:srgbClr val="D5F5E3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Shape 50"/>
          <p:cNvSpPr/>
          <p:nvPr/>
        </p:nvSpPr>
        <p:spPr>
          <a:xfrm>
            <a:off x="5897880" y="4654296"/>
            <a:ext cx="6263640" cy="384048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Text 51"/>
          <p:cNvSpPr/>
          <p:nvPr/>
        </p:nvSpPr>
        <p:spPr>
          <a:xfrm>
            <a:off x="292608" y="4654296"/>
            <a:ext cx="407822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 มีวิสัยทัศน์/พันธกิจองค์กร</a:t>
            </a:r>
            <a:endParaRPr lang="en-US" sz="950" dirty="0"/>
          </a:p>
        </p:txBody>
      </p:sp>
      <p:sp>
        <p:nvSpPr>
          <p:cNvPr id="55" name="Text 52"/>
          <p:cNvSpPr/>
          <p:nvPr/>
        </p:nvSpPr>
        <p:spPr>
          <a:xfrm>
            <a:off x="4480560" y="4654296"/>
            <a:ext cx="1325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7A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ครบ</a:t>
            </a:r>
            <a:endParaRPr lang="en-US" sz="1000" dirty="0"/>
          </a:p>
        </p:txBody>
      </p:sp>
      <p:sp>
        <p:nvSpPr>
          <p:cNvPr id="56" name="Text 53"/>
          <p:cNvSpPr/>
          <p:nvPr/>
        </p:nvSpPr>
        <p:spPr>
          <a:xfrm>
            <a:off x="5961888" y="4654296"/>
            <a:ext cx="618134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36E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วิสัยทัศน์และพันธกิจระบุครบถ้วนชัดเจน ระบุบทบาท Catalyst ของ กสศ. (Slide 3)</a:t>
            </a:r>
            <a:endParaRPr lang="en-US" sz="950" dirty="0"/>
          </a:p>
        </p:txBody>
      </p:sp>
      <p:sp>
        <p:nvSpPr>
          <p:cNvPr id="57" name="Shape 54"/>
          <p:cNvSpPr/>
          <p:nvPr/>
        </p:nvSpPr>
        <p:spPr>
          <a:xfrm>
            <a:off x="228600" y="5056632"/>
            <a:ext cx="4160520" cy="384048"/>
          </a:xfrm>
          <a:prstGeom prst="rect">
            <a:avLst/>
          </a:prstGeom>
          <a:solidFill>
            <a:srgbClr val="D6EFE0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Shape 55"/>
          <p:cNvSpPr/>
          <p:nvPr/>
        </p:nvSpPr>
        <p:spPr>
          <a:xfrm>
            <a:off x="4480560" y="5056632"/>
            <a:ext cx="1325880" cy="384048"/>
          </a:xfrm>
          <a:prstGeom prst="rect">
            <a:avLst/>
          </a:prstGeom>
          <a:solidFill>
            <a:srgbClr val="D5F5E3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Shape 56"/>
          <p:cNvSpPr/>
          <p:nvPr/>
        </p:nvSpPr>
        <p:spPr>
          <a:xfrm>
            <a:off x="5897880" y="5056632"/>
            <a:ext cx="6263640" cy="384048"/>
          </a:xfrm>
          <a:prstGeom prst="rect">
            <a:avLst/>
          </a:prstGeom>
          <a:solidFill>
            <a:srgbClr val="D6EFE0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0" name="Text 57"/>
          <p:cNvSpPr/>
          <p:nvPr/>
        </p:nvSpPr>
        <p:spPr>
          <a:xfrm>
            <a:off x="292608" y="5056632"/>
            <a:ext cx="407822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 ระบุแผนงาน/โครงการสำคัญรองรับ</a:t>
            </a:r>
            <a:endParaRPr lang="en-US" sz="950" dirty="0"/>
          </a:p>
        </p:txBody>
      </p:sp>
      <p:sp>
        <p:nvSpPr>
          <p:cNvPr id="61" name="Text 58"/>
          <p:cNvSpPr/>
          <p:nvPr/>
        </p:nvSpPr>
        <p:spPr>
          <a:xfrm>
            <a:off x="4480560" y="5056632"/>
            <a:ext cx="1325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7A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ครบ</a:t>
            </a:r>
            <a:endParaRPr lang="en-US" sz="1000" dirty="0"/>
          </a:p>
        </p:txBody>
      </p:sp>
      <p:sp>
        <p:nvSpPr>
          <p:cNvPr id="62" name="Text 59"/>
          <p:cNvSpPr/>
          <p:nvPr/>
        </p:nvSpPr>
        <p:spPr>
          <a:xfrm>
            <a:off x="5961888" y="5056632"/>
            <a:ext cx="618134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36E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แผนงาน 1–5 พร้อมกลยุทธ์เชื่อมโยง + กรอบงบประมาณรายแผนงาน (Slide 6)</a:t>
            </a:r>
            <a:endParaRPr lang="en-US" sz="950" dirty="0"/>
          </a:p>
        </p:txBody>
      </p:sp>
      <p:sp>
        <p:nvSpPr>
          <p:cNvPr id="63" name="Shape 60"/>
          <p:cNvSpPr/>
          <p:nvPr/>
        </p:nvSpPr>
        <p:spPr>
          <a:xfrm>
            <a:off x="228600" y="5458968"/>
            <a:ext cx="4160520" cy="384048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4" name="Shape 61"/>
          <p:cNvSpPr/>
          <p:nvPr/>
        </p:nvSpPr>
        <p:spPr>
          <a:xfrm>
            <a:off x="4480560" y="5458968"/>
            <a:ext cx="1325880" cy="384048"/>
          </a:xfrm>
          <a:prstGeom prst="rect">
            <a:avLst/>
          </a:prstGeom>
          <a:solidFill>
            <a:srgbClr val="D5F5E3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5" name="Shape 62"/>
          <p:cNvSpPr/>
          <p:nvPr/>
        </p:nvSpPr>
        <p:spPr>
          <a:xfrm>
            <a:off x="5897880" y="5458968"/>
            <a:ext cx="6263640" cy="384048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6" name="Text 63"/>
          <p:cNvSpPr/>
          <p:nvPr/>
        </p:nvSpPr>
        <p:spPr>
          <a:xfrm>
            <a:off x="292608" y="5458968"/>
            <a:ext cx="407822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9. มีความสอดคล้องกับแผนระดับชาติ</a:t>
            </a:r>
            <a:endParaRPr lang="en-US" sz="950" dirty="0"/>
          </a:p>
        </p:txBody>
      </p:sp>
      <p:sp>
        <p:nvSpPr>
          <p:cNvPr id="67" name="Text 64"/>
          <p:cNvSpPr/>
          <p:nvPr/>
        </p:nvSpPr>
        <p:spPr>
          <a:xfrm>
            <a:off x="4480560" y="5458968"/>
            <a:ext cx="1325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7A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ครบ</a:t>
            </a:r>
            <a:endParaRPr lang="en-US" sz="1000" dirty="0"/>
          </a:p>
        </p:txBody>
      </p:sp>
      <p:sp>
        <p:nvSpPr>
          <p:cNvPr id="68" name="Text 65"/>
          <p:cNvSpPr/>
          <p:nvPr/>
        </p:nvSpPr>
        <p:spPr>
          <a:xfrm>
            <a:off x="5961888" y="5458968"/>
            <a:ext cx="618134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36E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ยุทธศาสตร์ชาติด้านที่ 4 / แผนแม่บทประเด็น 17 / แผน 13 หมุดหมาย 9 / นโยบายรัฐบาล (Slide 8)</a:t>
            </a:r>
            <a:endParaRPr lang="en-US" sz="950" dirty="0"/>
          </a:p>
        </p:txBody>
      </p:sp>
      <p:sp>
        <p:nvSpPr>
          <p:cNvPr id="69" name="Shape 66"/>
          <p:cNvSpPr/>
          <p:nvPr/>
        </p:nvSpPr>
        <p:spPr>
          <a:xfrm>
            <a:off x="228600" y="5861304"/>
            <a:ext cx="4160520" cy="384048"/>
          </a:xfrm>
          <a:prstGeom prst="rect">
            <a:avLst/>
          </a:prstGeom>
          <a:solidFill>
            <a:srgbClr val="D6EFE0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0" name="Shape 67"/>
          <p:cNvSpPr/>
          <p:nvPr/>
        </p:nvSpPr>
        <p:spPr>
          <a:xfrm>
            <a:off x="4480560" y="5861304"/>
            <a:ext cx="1325880" cy="384048"/>
          </a:xfrm>
          <a:prstGeom prst="rect">
            <a:avLst/>
          </a:prstGeom>
          <a:solidFill>
            <a:srgbClr val="D5F5E3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1" name="Shape 68"/>
          <p:cNvSpPr/>
          <p:nvPr/>
        </p:nvSpPr>
        <p:spPr>
          <a:xfrm>
            <a:off x="5897880" y="5861304"/>
            <a:ext cx="6263640" cy="384048"/>
          </a:xfrm>
          <a:prstGeom prst="rect">
            <a:avLst/>
          </a:prstGeom>
          <a:solidFill>
            <a:srgbClr val="D6EFE0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2" name="Text 69"/>
          <p:cNvSpPr/>
          <p:nvPr/>
        </p:nvSpPr>
        <p:spPr>
          <a:xfrm>
            <a:off x="292608" y="5861304"/>
            <a:ext cx="407822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10. มีกรอบการติดตามและประเมินผล</a:t>
            </a:r>
            <a:endParaRPr lang="en-US" sz="950" dirty="0"/>
          </a:p>
        </p:txBody>
      </p:sp>
      <p:sp>
        <p:nvSpPr>
          <p:cNvPr id="73" name="Text 70"/>
          <p:cNvSpPr/>
          <p:nvPr/>
        </p:nvSpPr>
        <p:spPr>
          <a:xfrm>
            <a:off x="4480560" y="5861304"/>
            <a:ext cx="1325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7A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ครบ</a:t>
            </a:r>
            <a:endParaRPr lang="en-US" sz="1000" dirty="0"/>
          </a:p>
        </p:txBody>
      </p:sp>
      <p:sp>
        <p:nvSpPr>
          <p:cNvPr id="74" name="Text 71"/>
          <p:cNvSpPr/>
          <p:nvPr/>
        </p:nvSpPr>
        <p:spPr>
          <a:xfrm>
            <a:off x="5961888" y="5861304"/>
            <a:ext cx="618134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36E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BSC 4 มุมมอง + Policy Value Chain + รอบการรายงาน รายไตรมาส/รายปี/Mid-term (Slide 9)</a:t>
            </a:r>
            <a:endParaRPr lang="en-US" sz="9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828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60120" y="91440"/>
            <a:ext cx="10515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วิสัยทัศน์  พันธกิจ  และข้อมูลพื้นฐาน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274320" y="6565392"/>
            <a:ext cx="1164031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36E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O5 แผนยุทธศาสตร์หรือแผนพัฒนาหน่วยงาน | กสศ. ITA 2569  </a:t>
            </a:r>
            <a:r>
              <a:rPr lang="en-US" sz="900" b="1" dirty="0">
                <a:solidFill>
                  <a:srgbClr val="636E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3/11</a:t>
            </a:r>
            <a:endParaRPr lang="en-US" sz="900" dirty="0"/>
          </a:p>
        </p:txBody>
      </p:sp>
      <p:sp>
        <p:nvSpPr>
          <p:cNvPr id="6" name="Shape 3"/>
          <p:cNvSpPr/>
          <p:nvPr/>
        </p:nvSpPr>
        <p:spPr>
          <a:xfrm>
            <a:off x="274320" y="6537960"/>
            <a:ext cx="11640312" cy="0"/>
          </a:xfrm>
          <a:prstGeom prst="line">
            <a:avLst/>
          </a:prstGeom>
          <a:noFill/>
          <a:ln w="12700">
            <a:solidFill>
              <a:srgbClr val="D6EF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274320" y="1051560"/>
            <a:ext cx="3474720" cy="5349240"/>
          </a:xfrm>
          <a:prstGeom prst="roundRect">
            <a:avLst>
              <a:gd name="adj" fmla="val 2632"/>
            </a:avLst>
          </a:prstGeom>
          <a:solidFill>
            <a:srgbClr val="1A5C38"/>
          </a:solidFill>
          <a:ln w="12700">
            <a:solidFill>
              <a:srgbClr val="2A7D4F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274320" y="109728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8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ข้อมูลพื้นฐาน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411480" y="1600200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C8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ชื่อแผน</a:t>
            </a:r>
            <a:endParaRPr lang="en-US" sz="950" dirty="0"/>
          </a:p>
        </p:txBody>
      </p:sp>
      <p:sp>
        <p:nvSpPr>
          <p:cNvPr id="10" name="Text 7"/>
          <p:cNvSpPr/>
          <p:nvPr/>
        </p:nvSpPr>
        <p:spPr>
          <a:xfrm>
            <a:off x="411480" y="1847088"/>
            <a:ext cx="32004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แผนกลยุทธ์ กสศ. ปี 2568–2570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(ฉบับที่ 3)</a:t>
            </a:r>
            <a:endParaRPr lang="en-US" sz="1050" dirty="0"/>
          </a:p>
        </p:txBody>
      </p:sp>
      <p:sp>
        <p:nvSpPr>
          <p:cNvPr id="11" name="Text 8"/>
          <p:cNvSpPr/>
          <p:nvPr/>
        </p:nvSpPr>
        <p:spPr>
          <a:xfrm>
            <a:off x="411480" y="2359152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C8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หน่วยงาน</a:t>
            </a:r>
            <a:endParaRPr lang="en-US" sz="950" dirty="0"/>
          </a:p>
        </p:txBody>
      </p:sp>
      <p:sp>
        <p:nvSpPr>
          <p:cNvPr id="12" name="Text 9"/>
          <p:cNvSpPr/>
          <p:nvPr/>
        </p:nvSpPr>
        <p:spPr>
          <a:xfrm>
            <a:off x="411480" y="2606040"/>
            <a:ext cx="32004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กสศ. — กองทุนเพื่อความเสมอภาคทางการศึกษา</a:t>
            </a:r>
            <a:endParaRPr lang="en-US" sz="1050" dirty="0"/>
          </a:p>
        </p:txBody>
      </p:sp>
      <p:sp>
        <p:nvSpPr>
          <p:cNvPr id="13" name="Text 10"/>
          <p:cNvSpPr/>
          <p:nvPr/>
        </p:nvSpPr>
        <p:spPr>
          <a:xfrm>
            <a:off x="411480" y="3118104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C8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ประเภท</a:t>
            </a:r>
            <a:endParaRPr lang="en-US" sz="950" dirty="0"/>
          </a:p>
        </p:txBody>
      </p:sp>
      <p:sp>
        <p:nvSpPr>
          <p:cNvPr id="14" name="Text 11"/>
          <p:cNvSpPr/>
          <p:nvPr/>
        </p:nvSpPr>
        <p:spPr>
          <a:xfrm>
            <a:off x="411480" y="3364992"/>
            <a:ext cx="32004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องค์กรรัฐ ไม่เป็นส่วนราชการ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(พ.ร.บ. กสศ. พ.ศ. 2561)</a:t>
            </a:r>
            <a:endParaRPr lang="en-US" sz="1050" dirty="0"/>
          </a:p>
        </p:txBody>
      </p:sp>
      <p:sp>
        <p:nvSpPr>
          <p:cNvPr id="15" name="Text 12"/>
          <p:cNvSpPr/>
          <p:nvPr/>
        </p:nvSpPr>
        <p:spPr>
          <a:xfrm>
            <a:off x="411480" y="3877056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C8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ระยะแผน</a:t>
            </a:r>
            <a:endParaRPr lang="en-US" sz="950" dirty="0"/>
          </a:p>
        </p:txBody>
      </p:sp>
      <p:sp>
        <p:nvSpPr>
          <p:cNvPr id="16" name="Text 13"/>
          <p:cNvSpPr/>
          <p:nvPr/>
        </p:nvSpPr>
        <p:spPr>
          <a:xfrm>
            <a:off x="411480" y="4123944"/>
            <a:ext cx="32004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ปี (2568–2570)  |  ปีที่ 2 = 2569</a:t>
            </a:r>
            <a:endParaRPr lang="en-US" sz="1050" dirty="0"/>
          </a:p>
        </p:txBody>
      </p:sp>
      <p:sp>
        <p:nvSpPr>
          <p:cNvPr id="17" name="Text 14"/>
          <p:cNvSpPr/>
          <p:nvPr/>
        </p:nvSpPr>
        <p:spPr>
          <a:xfrm>
            <a:off x="411480" y="4636008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C8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มติอนุมัติ</a:t>
            </a:r>
            <a:endParaRPr lang="en-US" sz="950" dirty="0"/>
          </a:p>
        </p:txBody>
      </p:sp>
      <p:sp>
        <p:nvSpPr>
          <p:cNvPr id="18" name="Text 15"/>
          <p:cNvSpPr/>
          <p:nvPr/>
        </p:nvSpPr>
        <p:spPr>
          <a:xfrm>
            <a:off x="411480" y="4882896"/>
            <a:ext cx="32004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ผ่านมติคณะกรรมการบริหาร กสศ.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จัดพิมพ์ ก.ค. 2567 (ISBN 978-616-8307-34-2)</a:t>
            </a:r>
            <a:endParaRPr lang="en-US" sz="1050" dirty="0"/>
          </a:p>
        </p:txBody>
      </p:sp>
      <p:sp>
        <p:nvSpPr>
          <p:cNvPr id="19" name="Text 16"/>
          <p:cNvSpPr/>
          <p:nvPr/>
        </p:nvSpPr>
        <p:spPr>
          <a:xfrm>
            <a:off x="411480" y="5394960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C8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เว็บไซต์</a:t>
            </a:r>
            <a:endParaRPr lang="en-US" sz="950" dirty="0"/>
          </a:p>
        </p:txBody>
      </p:sp>
      <p:sp>
        <p:nvSpPr>
          <p:cNvPr id="20" name="Text 17"/>
          <p:cNvSpPr/>
          <p:nvPr/>
        </p:nvSpPr>
        <p:spPr>
          <a:xfrm>
            <a:off x="411480" y="5641848"/>
            <a:ext cx="32004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www.eef.or.th</a:t>
            </a:r>
            <a:endParaRPr lang="en-US" sz="1050" dirty="0"/>
          </a:p>
        </p:txBody>
      </p:sp>
      <p:sp>
        <p:nvSpPr>
          <p:cNvPr id="21" name="Shape 18"/>
          <p:cNvSpPr/>
          <p:nvPr/>
        </p:nvSpPr>
        <p:spPr>
          <a:xfrm>
            <a:off x="4023360" y="1051560"/>
            <a:ext cx="7863840" cy="2331720"/>
          </a:xfrm>
          <a:prstGeom prst="roundRect">
            <a:avLst>
              <a:gd name="adj" fmla="val 3922"/>
            </a:avLst>
          </a:prstGeom>
          <a:solidFill>
            <a:srgbClr val="2A7D4F"/>
          </a:solidFill>
          <a:ln w="12700">
            <a:solidFill>
              <a:srgbClr val="3EA06B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1960" y="1188720"/>
            <a:ext cx="502920" cy="502920"/>
          </a:xfrm>
          <a:prstGeom prst="rect">
            <a:avLst/>
          </a:prstGeom>
        </p:spPr>
      </p:pic>
      <p:sp>
        <p:nvSpPr>
          <p:cNvPr id="23" name="Text 19"/>
          <p:cNvSpPr/>
          <p:nvPr/>
        </p:nvSpPr>
        <p:spPr>
          <a:xfrm>
            <a:off x="4846320" y="1143000"/>
            <a:ext cx="6766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C8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วิสัยทัศน์ (Vision)</a:t>
            </a:r>
            <a:endParaRPr lang="en-US" sz="1500" dirty="0"/>
          </a:p>
        </p:txBody>
      </p:sp>
      <p:sp>
        <p:nvSpPr>
          <p:cNvPr id="24" name="Text 20"/>
          <p:cNvSpPr/>
          <p:nvPr/>
        </p:nvSpPr>
        <p:spPr>
          <a:xfrm>
            <a:off x="4160520" y="1691640"/>
            <a:ext cx="7589520" cy="1600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"เด็ก เยาวชน และประชาชนที่ขาดแคลนทุนทรัพย์หรือด้อยโอกาสทุกคน</a:t>
            </a:r>
            <a:endParaRPr lang="en-US" sz="1550" dirty="0"/>
          </a:p>
          <a:p>
            <a:pPr marL="0" indent="0" algn="ctr">
              <a:buNone/>
            </a:pPr>
            <a:r>
              <a:rPr lang="en-US" sz="15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สามารถเข้าถึงการศึกษาและการเรียนรู้ที่มีคุณภาพได้เต็มตามศักยภาพ"</a:t>
            </a:r>
            <a:endParaRPr lang="en-US" sz="1550" dirty="0"/>
          </a:p>
        </p:txBody>
      </p:sp>
      <p:sp>
        <p:nvSpPr>
          <p:cNvPr id="25" name="Shape 21"/>
          <p:cNvSpPr/>
          <p:nvPr/>
        </p:nvSpPr>
        <p:spPr>
          <a:xfrm>
            <a:off x="4023360" y="3520440"/>
            <a:ext cx="7863840" cy="2880360"/>
          </a:xfrm>
          <a:prstGeom prst="roundRect">
            <a:avLst>
              <a:gd name="adj" fmla="val 3175"/>
            </a:avLst>
          </a:prstGeom>
          <a:solidFill>
            <a:srgbClr val="F7FAF8"/>
          </a:solidFill>
          <a:ln w="19050">
            <a:solidFill>
              <a:srgbClr val="2A7D4F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1960" y="3639312"/>
            <a:ext cx="457200" cy="457200"/>
          </a:xfrm>
          <a:prstGeom prst="rect">
            <a:avLst/>
          </a:prstGeom>
        </p:spPr>
      </p:pic>
      <p:sp>
        <p:nvSpPr>
          <p:cNvPr id="27" name="Text 22"/>
          <p:cNvSpPr/>
          <p:nvPr/>
        </p:nvSpPr>
        <p:spPr>
          <a:xfrm>
            <a:off x="4800600" y="3584448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5C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พันธกิจ (Mission)</a:t>
            </a:r>
            <a:endParaRPr lang="en-US" sz="1500" dirty="0"/>
          </a:p>
        </p:txBody>
      </p:sp>
      <p:sp>
        <p:nvSpPr>
          <p:cNvPr id="28" name="Text 23"/>
          <p:cNvSpPr/>
          <p:nvPr/>
        </p:nvSpPr>
        <p:spPr>
          <a:xfrm>
            <a:off x="4160520" y="4096512"/>
            <a:ext cx="7589520" cy="11155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1A5C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"เหนี่ยวนำทุกภาคส่วน ร่วมขับเคลื่อนการส่งเสริมโอกาสทางการศึกษา</a:t>
            </a:r>
            <a:endParaRPr lang="en-US" sz="1450" dirty="0"/>
          </a:p>
          <a:p>
            <a:pPr marL="0" indent="0" algn="ctr">
              <a:buNone/>
            </a:pPr>
            <a:r>
              <a:rPr lang="en-US" sz="1450" b="1" dirty="0">
                <a:solidFill>
                  <a:srgbClr val="1A5C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พัฒนาคุณภาพครู และหน่วยจัดการเรียนรู้ เพื่อลดความเหลื่อมล้ำทางการศึกษา"</a:t>
            </a:r>
            <a:endParaRPr lang="en-US" sz="1450" dirty="0"/>
          </a:p>
        </p:txBody>
      </p:sp>
      <p:sp>
        <p:nvSpPr>
          <p:cNvPr id="29" name="Shape 24"/>
          <p:cNvSpPr/>
          <p:nvPr/>
        </p:nvSpPr>
        <p:spPr>
          <a:xfrm>
            <a:off x="4297680" y="5285232"/>
            <a:ext cx="7315200" cy="804672"/>
          </a:xfrm>
          <a:prstGeom prst="roundRect">
            <a:avLst>
              <a:gd name="adj" fmla="val 9091"/>
            </a:avLst>
          </a:prstGeom>
          <a:solidFill>
            <a:srgbClr val="D6EFE0"/>
          </a:solidFill>
          <a:ln w="1270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5"/>
          <p:cNvSpPr/>
          <p:nvPr/>
        </p:nvSpPr>
        <p:spPr>
          <a:xfrm>
            <a:off x="4297680" y="5285232"/>
            <a:ext cx="73152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A5C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บทบาท: ตัวเร่ง (Catalyst) การเปลี่ยนแปลงเชิงระบบ  |  ประสานพลังทุกภาคส่วน  |  สร้างผลทวีคูณ (Multiplier Effects)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828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60120" y="91440"/>
            <a:ext cx="10515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เป้าประสงค์ (Ultimate Goals) และเป้าหมายเชิงปริมาณ ปี 2570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274320" y="6565392"/>
            <a:ext cx="1164031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36E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O5 แผนยุทธศาสตร์หรือแผนพัฒนาหน่วยงาน | กสศ. ITA 2569  </a:t>
            </a:r>
            <a:r>
              <a:rPr lang="en-US" sz="900" b="1" dirty="0">
                <a:solidFill>
                  <a:srgbClr val="636E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4/11</a:t>
            </a:r>
            <a:endParaRPr lang="en-US" sz="900" dirty="0"/>
          </a:p>
        </p:txBody>
      </p:sp>
      <p:sp>
        <p:nvSpPr>
          <p:cNvPr id="6" name="Shape 3"/>
          <p:cNvSpPr/>
          <p:nvPr/>
        </p:nvSpPr>
        <p:spPr>
          <a:xfrm>
            <a:off x="274320" y="6537960"/>
            <a:ext cx="11640312" cy="0"/>
          </a:xfrm>
          <a:prstGeom prst="line">
            <a:avLst/>
          </a:prstGeom>
          <a:noFill/>
          <a:ln w="12700">
            <a:solidFill>
              <a:srgbClr val="D6EF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182880" y="1051560"/>
            <a:ext cx="3880104" cy="5486400"/>
          </a:xfrm>
          <a:prstGeom prst="roundRect">
            <a:avLst>
              <a:gd name="adj" fmla="val 2828"/>
            </a:avLst>
          </a:prstGeom>
          <a:solidFill>
            <a:srgbClr val="FFFFFF"/>
          </a:solidFill>
          <a:ln w="19050">
            <a:solidFill>
              <a:srgbClr val="1A5C38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182880" y="1051560"/>
            <a:ext cx="3880104" cy="1097280"/>
          </a:xfrm>
          <a:prstGeom prst="roundRect">
            <a:avLst>
              <a:gd name="adj" fmla="val 10000"/>
            </a:avLst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182880" y="1828800"/>
            <a:ext cx="3880104" cy="32004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760" y="1143000"/>
            <a:ext cx="502920" cy="502920"/>
          </a:xfrm>
          <a:prstGeom prst="rect">
            <a:avLst/>
          </a:prstGeom>
        </p:spPr>
      </p:pic>
      <p:sp>
        <p:nvSpPr>
          <p:cNvPr id="11" name="Shape 7"/>
          <p:cNvSpPr/>
          <p:nvPr/>
        </p:nvSpPr>
        <p:spPr>
          <a:xfrm>
            <a:off x="3057144" y="1143000"/>
            <a:ext cx="777240" cy="457200"/>
          </a:xfrm>
          <a:prstGeom prst="roundRect">
            <a:avLst>
              <a:gd name="adj" fmla="val 16000"/>
            </a:avLst>
          </a:prstGeom>
          <a:solidFill>
            <a:srgbClr val="C8A84B"/>
          </a:solidFill>
          <a:ln w="12700">
            <a:solidFill>
              <a:srgbClr val="C8A8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3057144" y="1143000"/>
            <a:ext cx="777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F3D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274320" y="1664208"/>
            <a:ext cx="3697224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หลักประกันโอกาสทางการศึกษา</a:t>
            </a:r>
            <a:endParaRPr lang="en-US" sz="1250" dirty="0"/>
          </a:p>
        </p:txBody>
      </p:sp>
      <p:sp>
        <p:nvSpPr>
          <p:cNvPr id="14" name="Text 10"/>
          <p:cNvSpPr/>
          <p:nvPr/>
        </p:nvSpPr>
        <p:spPr>
          <a:xfrm>
            <a:off x="292608" y="2221992"/>
            <a:ext cx="3660648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เด็กและเยาวชน (0–25 ปี) ที่ขาดแคลน ทั้งในและนอกระบบ เข้าถึงการศึกษาเต็มศักยภาพ</a:t>
            </a:r>
            <a:endParaRPr lang="en-US" sz="1000" dirty="0"/>
          </a:p>
        </p:txBody>
      </p:sp>
      <p:sp>
        <p:nvSpPr>
          <p:cNvPr id="15" name="Shape 11"/>
          <p:cNvSpPr/>
          <p:nvPr/>
        </p:nvSpPr>
        <p:spPr>
          <a:xfrm>
            <a:off x="274320" y="3127248"/>
            <a:ext cx="3697224" cy="457200"/>
          </a:xfrm>
          <a:prstGeom prst="roundRect">
            <a:avLst>
              <a:gd name="adj" fmla="val 12000"/>
            </a:avLst>
          </a:prstGeom>
          <a:solidFill>
            <a:srgbClr val="D6EFE0"/>
          </a:solidFill>
          <a:ln w="635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2"/>
          <p:cNvSpPr/>
          <p:nvPr/>
        </p:nvSpPr>
        <p:spPr>
          <a:xfrm>
            <a:off x="338328" y="3163824"/>
            <a:ext cx="356920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5C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G1.1  อัตราการคงอยู่ในระบบ ≥ 95%</a:t>
            </a:r>
            <a:endParaRPr lang="en-US" sz="950" dirty="0"/>
          </a:p>
        </p:txBody>
      </p:sp>
      <p:sp>
        <p:nvSpPr>
          <p:cNvPr id="17" name="Shape 13"/>
          <p:cNvSpPr/>
          <p:nvPr/>
        </p:nvSpPr>
        <p:spPr>
          <a:xfrm>
            <a:off x="274320" y="3657600"/>
            <a:ext cx="3697224" cy="457200"/>
          </a:xfrm>
          <a:prstGeom prst="roundRect">
            <a:avLst>
              <a:gd name="adj" fmla="val 12000"/>
            </a:avLst>
          </a:prstGeom>
          <a:solidFill>
            <a:srgbClr val="D6EFE0"/>
          </a:solidFill>
          <a:ln w="635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4"/>
          <p:cNvSpPr/>
          <p:nvPr/>
        </p:nvSpPr>
        <p:spPr>
          <a:xfrm>
            <a:off x="338328" y="3694176"/>
            <a:ext cx="356920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5C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G1.2  เด็กนอกระบบได้รับการส่งต่อ ≥ 100,000 คน/ปี</a:t>
            </a:r>
            <a:endParaRPr lang="en-US" sz="950" dirty="0"/>
          </a:p>
        </p:txBody>
      </p:sp>
      <p:sp>
        <p:nvSpPr>
          <p:cNvPr id="19" name="Shape 15"/>
          <p:cNvSpPr/>
          <p:nvPr/>
        </p:nvSpPr>
        <p:spPr>
          <a:xfrm>
            <a:off x="274320" y="4187952"/>
            <a:ext cx="3697224" cy="457200"/>
          </a:xfrm>
          <a:prstGeom prst="roundRect">
            <a:avLst>
              <a:gd name="adj" fmla="val 12000"/>
            </a:avLst>
          </a:prstGeom>
          <a:solidFill>
            <a:srgbClr val="D6EFE0"/>
          </a:solidFill>
          <a:ln w="635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6"/>
          <p:cNvSpPr/>
          <p:nvPr/>
        </p:nvSpPr>
        <p:spPr>
          <a:xfrm>
            <a:off x="338328" y="4224528"/>
            <a:ext cx="356920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5C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G1.3  สัดส่วนศึกษาต่อ ม.ปลาย/อุดมศึกษา ≥ 70%</a:t>
            </a:r>
            <a:endParaRPr lang="en-US" sz="950" dirty="0"/>
          </a:p>
        </p:txBody>
      </p:sp>
      <p:sp>
        <p:nvSpPr>
          <p:cNvPr id="21" name="Text 17"/>
          <p:cNvSpPr/>
          <p:nvPr/>
        </p:nvSpPr>
        <p:spPr>
          <a:xfrm>
            <a:off x="274320" y="5669280"/>
            <a:ext cx="3697224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00" i="1" dirty="0">
                <a:solidFill>
                  <a:srgbClr val="636E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เปรียบเทียบกับปีฐาน พ.ศ. 2565  |  ติดตามรายไตรมาส</a:t>
            </a:r>
            <a:endParaRPr lang="en-US" sz="900" dirty="0"/>
          </a:p>
        </p:txBody>
      </p:sp>
      <p:sp>
        <p:nvSpPr>
          <p:cNvPr id="22" name="Shape 18"/>
          <p:cNvSpPr/>
          <p:nvPr/>
        </p:nvSpPr>
        <p:spPr>
          <a:xfrm>
            <a:off x="4154424" y="1051560"/>
            <a:ext cx="3880104" cy="5486400"/>
          </a:xfrm>
          <a:prstGeom prst="roundRect">
            <a:avLst>
              <a:gd name="adj" fmla="val 2828"/>
            </a:avLst>
          </a:prstGeom>
          <a:solidFill>
            <a:srgbClr val="FFFFFF"/>
          </a:solidFill>
          <a:ln w="19050">
            <a:solidFill>
              <a:srgbClr val="2A7D4F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19"/>
          <p:cNvSpPr/>
          <p:nvPr/>
        </p:nvSpPr>
        <p:spPr>
          <a:xfrm>
            <a:off x="4154424" y="1051560"/>
            <a:ext cx="3880104" cy="1097280"/>
          </a:xfrm>
          <a:prstGeom prst="roundRect">
            <a:avLst>
              <a:gd name="adj" fmla="val 10000"/>
            </a:avLst>
          </a:prstGeom>
          <a:solidFill>
            <a:srgbClr val="2A7D4F"/>
          </a:solidFill>
          <a:ln w="1270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0"/>
          <p:cNvSpPr/>
          <p:nvPr/>
        </p:nvSpPr>
        <p:spPr>
          <a:xfrm>
            <a:off x="4154424" y="1828800"/>
            <a:ext cx="3880104" cy="320040"/>
          </a:xfrm>
          <a:prstGeom prst="rect">
            <a:avLst/>
          </a:prstGeom>
          <a:solidFill>
            <a:srgbClr val="2A7D4F"/>
          </a:solidFill>
          <a:ln w="1270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37304" y="1143000"/>
            <a:ext cx="502920" cy="502920"/>
          </a:xfrm>
          <a:prstGeom prst="rect">
            <a:avLst/>
          </a:prstGeom>
        </p:spPr>
      </p:pic>
      <p:sp>
        <p:nvSpPr>
          <p:cNvPr id="26" name="Shape 21"/>
          <p:cNvSpPr/>
          <p:nvPr/>
        </p:nvSpPr>
        <p:spPr>
          <a:xfrm>
            <a:off x="7028688" y="1143000"/>
            <a:ext cx="777240" cy="457200"/>
          </a:xfrm>
          <a:prstGeom prst="roundRect">
            <a:avLst>
              <a:gd name="adj" fmla="val 16000"/>
            </a:avLst>
          </a:prstGeom>
          <a:solidFill>
            <a:srgbClr val="C8A84B"/>
          </a:solidFill>
          <a:ln w="12700">
            <a:solidFill>
              <a:srgbClr val="C8A8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2"/>
          <p:cNvSpPr/>
          <p:nvPr/>
        </p:nvSpPr>
        <p:spPr>
          <a:xfrm>
            <a:off x="7028688" y="1143000"/>
            <a:ext cx="777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F3D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G2</a:t>
            </a:r>
            <a:endParaRPr lang="en-US" sz="1600" dirty="0"/>
          </a:p>
        </p:txBody>
      </p:sp>
      <p:sp>
        <p:nvSpPr>
          <p:cNvPr id="28" name="Text 23"/>
          <p:cNvSpPr/>
          <p:nvPr/>
        </p:nvSpPr>
        <p:spPr>
          <a:xfrm>
            <a:off x="4245864" y="1664208"/>
            <a:ext cx="3697224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ต้นแบบการจัดการศึกษาที่มีทางเลือกและยืดหยุ่น</a:t>
            </a:r>
            <a:endParaRPr lang="en-US" sz="1250" dirty="0"/>
          </a:p>
        </p:txBody>
      </p:sp>
      <p:sp>
        <p:nvSpPr>
          <p:cNvPr id="29" name="Text 24"/>
          <p:cNvSpPr/>
          <p:nvPr/>
        </p:nvSpPr>
        <p:spPr>
          <a:xfrm>
            <a:off x="4264152" y="2221992"/>
            <a:ext cx="3660648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เกิดต้นแบบที่มีคุณภาพ สอดรับบริบทพื้นที่และความต้องการผู้เรียนแต่ละกลุ่ม</a:t>
            </a:r>
            <a:endParaRPr lang="en-US" sz="1000" dirty="0"/>
          </a:p>
        </p:txBody>
      </p:sp>
      <p:sp>
        <p:nvSpPr>
          <p:cNvPr id="30" name="Shape 25"/>
          <p:cNvSpPr/>
          <p:nvPr/>
        </p:nvSpPr>
        <p:spPr>
          <a:xfrm>
            <a:off x="4245864" y="3127248"/>
            <a:ext cx="3697224" cy="457200"/>
          </a:xfrm>
          <a:prstGeom prst="roundRect">
            <a:avLst>
              <a:gd name="adj" fmla="val 12000"/>
            </a:avLst>
          </a:prstGeom>
          <a:solidFill>
            <a:srgbClr val="D6EFE0"/>
          </a:solidFill>
          <a:ln w="635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6"/>
          <p:cNvSpPr/>
          <p:nvPr/>
        </p:nvSpPr>
        <p:spPr>
          <a:xfrm>
            <a:off x="4309872" y="3163824"/>
            <a:ext cx="356920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5C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G2.1  ผลสัมฤทธิ์ผู้เรียนในต้นแบบเพิ่ม ≥ 10%</a:t>
            </a:r>
            <a:endParaRPr lang="en-US" sz="950" dirty="0"/>
          </a:p>
        </p:txBody>
      </p:sp>
      <p:sp>
        <p:nvSpPr>
          <p:cNvPr id="32" name="Shape 27"/>
          <p:cNvSpPr/>
          <p:nvPr/>
        </p:nvSpPr>
        <p:spPr>
          <a:xfrm>
            <a:off x="4245864" y="3657600"/>
            <a:ext cx="3697224" cy="457200"/>
          </a:xfrm>
          <a:prstGeom prst="roundRect">
            <a:avLst>
              <a:gd name="adj" fmla="val 12000"/>
            </a:avLst>
          </a:prstGeom>
          <a:solidFill>
            <a:srgbClr val="D6EFE0"/>
          </a:solidFill>
          <a:ln w="635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28"/>
          <p:cNvSpPr/>
          <p:nvPr/>
        </p:nvSpPr>
        <p:spPr>
          <a:xfrm>
            <a:off x="4309872" y="3694176"/>
            <a:ext cx="356920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5C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G2.2  รร.ห่างไกลขนาดเล็ก ≥ 3,000 โรง มีครูและนวัตกรรม</a:t>
            </a:r>
            <a:endParaRPr lang="en-US" sz="950" dirty="0"/>
          </a:p>
        </p:txBody>
      </p:sp>
      <p:sp>
        <p:nvSpPr>
          <p:cNvPr id="34" name="Shape 29"/>
          <p:cNvSpPr/>
          <p:nvPr/>
        </p:nvSpPr>
        <p:spPr>
          <a:xfrm>
            <a:off x="4245864" y="4187952"/>
            <a:ext cx="3697224" cy="457200"/>
          </a:xfrm>
          <a:prstGeom prst="roundRect">
            <a:avLst>
              <a:gd name="adj" fmla="val 12000"/>
            </a:avLst>
          </a:prstGeom>
          <a:solidFill>
            <a:srgbClr val="D6EFE0"/>
          </a:solidFill>
          <a:ln w="635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0"/>
          <p:cNvSpPr/>
          <p:nvPr/>
        </p:nvSpPr>
        <p:spPr>
          <a:xfrm>
            <a:off x="4309872" y="4224528"/>
            <a:ext cx="356920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5C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G2.3  เยาวชน NEET มีงานทำ ≥ 15,000 คน/ปี</a:t>
            </a:r>
            <a:endParaRPr lang="en-US" sz="950" dirty="0"/>
          </a:p>
        </p:txBody>
      </p:sp>
      <p:sp>
        <p:nvSpPr>
          <p:cNvPr id="36" name="Text 31"/>
          <p:cNvSpPr/>
          <p:nvPr/>
        </p:nvSpPr>
        <p:spPr>
          <a:xfrm>
            <a:off x="4245864" y="5669280"/>
            <a:ext cx="3697224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00" i="1" dirty="0">
                <a:solidFill>
                  <a:srgbClr val="636E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เทียบกับเกณฑ์มาตรฐาน PISA และ FSQL</a:t>
            </a:r>
            <a:endParaRPr lang="en-US" sz="900" dirty="0"/>
          </a:p>
        </p:txBody>
      </p:sp>
      <p:sp>
        <p:nvSpPr>
          <p:cNvPr id="37" name="Shape 32"/>
          <p:cNvSpPr/>
          <p:nvPr/>
        </p:nvSpPr>
        <p:spPr>
          <a:xfrm>
            <a:off x="8125968" y="1051560"/>
            <a:ext cx="3880104" cy="5486400"/>
          </a:xfrm>
          <a:prstGeom prst="roundRect">
            <a:avLst>
              <a:gd name="adj" fmla="val 2828"/>
            </a:avLst>
          </a:prstGeom>
          <a:solidFill>
            <a:srgbClr val="FFFFFF"/>
          </a:solidFill>
          <a:ln w="19050">
            <a:solidFill>
              <a:srgbClr val="1D6A8A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8" name="Shape 33"/>
          <p:cNvSpPr/>
          <p:nvPr/>
        </p:nvSpPr>
        <p:spPr>
          <a:xfrm>
            <a:off x="8125968" y="1051560"/>
            <a:ext cx="3880104" cy="1097280"/>
          </a:xfrm>
          <a:prstGeom prst="roundRect">
            <a:avLst>
              <a:gd name="adj" fmla="val 10000"/>
            </a:avLst>
          </a:prstGeom>
          <a:solidFill>
            <a:srgbClr val="1D6A8A"/>
          </a:solidFill>
          <a:ln w="12700">
            <a:solidFill>
              <a:srgbClr val="1D6A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34"/>
          <p:cNvSpPr/>
          <p:nvPr/>
        </p:nvSpPr>
        <p:spPr>
          <a:xfrm>
            <a:off x="8125968" y="1828800"/>
            <a:ext cx="3880104" cy="320040"/>
          </a:xfrm>
          <a:prstGeom prst="rect">
            <a:avLst/>
          </a:prstGeom>
          <a:solidFill>
            <a:srgbClr val="1D6A8A"/>
          </a:solidFill>
          <a:ln w="12700">
            <a:solidFill>
              <a:srgbClr val="1D6A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08848" y="1143000"/>
            <a:ext cx="502920" cy="502920"/>
          </a:xfrm>
          <a:prstGeom prst="rect">
            <a:avLst/>
          </a:prstGeom>
        </p:spPr>
      </p:pic>
      <p:sp>
        <p:nvSpPr>
          <p:cNvPr id="41" name="Shape 35"/>
          <p:cNvSpPr/>
          <p:nvPr/>
        </p:nvSpPr>
        <p:spPr>
          <a:xfrm>
            <a:off x="11000232" y="1143000"/>
            <a:ext cx="777240" cy="457200"/>
          </a:xfrm>
          <a:prstGeom prst="roundRect">
            <a:avLst>
              <a:gd name="adj" fmla="val 16000"/>
            </a:avLst>
          </a:prstGeom>
          <a:solidFill>
            <a:srgbClr val="C8A84B"/>
          </a:solidFill>
          <a:ln w="12700">
            <a:solidFill>
              <a:srgbClr val="C8A8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36"/>
          <p:cNvSpPr/>
          <p:nvPr/>
        </p:nvSpPr>
        <p:spPr>
          <a:xfrm>
            <a:off x="11000232" y="1143000"/>
            <a:ext cx="777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F3D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G3</a:t>
            </a:r>
            <a:endParaRPr lang="en-US" sz="1600" dirty="0"/>
          </a:p>
        </p:txBody>
      </p:sp>
      <p:sp>
        <p:nvSpPr>
          <p:cNvPr id="43" name="Text 37"/>
          <p:cNvSpPr/>
          <p:nvPr/>
        </p:nvSpPr>
        <p:spPr>
          <a:xfrm>
            <a:off x="8217408" y="1664208"/>
            <a:ext cx="3697224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ทุกภาคส่วนร่วมเป็นเจ้าของความเสมอภาคทางการศึกษา</a:t>
            </a:r>
            <a:endParaRPr lang="en-US" sz="1250" dirty="0"/>
          </a:p>
        </p:txBody>
      </p:sp>
      <p:sp>
        <p:nvSpPr>
          <p:cNvPr id="44" name="Text 38"/>
          <p:cNvSpPr/>
          <p:nvPr/>
        </p:nvSpPr>
        <p:spPr>
          <a:xfrm>
            <a:off x="8235696" y="2221992"/>
            <a:ext cx="3660648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for Education — ทุกภาคส่วนมีส่วนร่วมสร้างการเปลี่ยนแปลงเชิงระบบที่ยั่งยืน</a:t>
            </a:r>
            <a:endParaRPr lang="en-US" sz="1000" dirty="0"/>
          </a:p>
        </p:txBody>
      </p:sp>
      <p:sp>
        <p:nvSpPr>
          <p:cNvPr id="45" name="Shape 39"/>
          <p:cNvSpPr/>
          <p:nvPr/>
        </p:nvSpPr>
        <p:spPr>
          <a:xfrm>
            <a:off x="8217408" y="3127248"/>
            <a:ext cx="3697224" cy="457200"/>
          </a:xfrm>
          <a:prstGeom prst="roundRect">
            <a:avLst>
              <a:gd name="adj" fmla="val 12000"/>
            </a:avLst>
          </a:prstGeom>
          <a:solidFill>
            <a:srgbClr val="D6EFE0"/>
          </a:solidFill>
          <a:ln w="635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0"/>
          <p:cNvSpPr/>
          <p:nvPr/>
        </p:nvSpPr>
        <p:spPr>
          <a:xfrm>
            <a:off x="8281416" y="3163824"/>
            <a:ext cx="356920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5C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G3.1  ภาคีร่วมขับเคลื่อน ≥ 200 องค์กร / งบระดมทุน ≥ 500 ลบ.</a:t>
            </a:r>
            <a:endParaRPr lang="en-US" sz="950" dirty="0"/>
          </a:p>
        </p:txBody>
      </p:sp>
      <p:sp>
        <p:nvSpPr>
          <p:cNvPr id="47" name="Shape 41"/>
          <p:cNvSpPr/>
          <p:nvPr/>
        </p:nvSpPr>
        <p:spPr>
          <a:xfrm>
            <a:off x="8217408" y="3657600"/>
            <a:ext cx="3697224" cy="457200"/>
          </a:xfrm>
          <a:prstGeom prst="roundRect">
            <a:avLst>
              <a:gd name="adj" fmla="val 12000"/>
            </a:avLst>
          </a:prstGeom>
          <a:solidFill>
            <a:srgbClr val="D6EFE0"/>
          </a:solidFill>
          <a:ln w="635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2"/>
          <p:cNvSpPr/>
          <p:nvPr/>
        </p:nvSpPr>
        <p:spPr>
          <a:xfrm>
            <a:off x="8281416" y="3694176"/>
            <a:ext cx="356920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5C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G3.2  จังหวัดต้นแบบ ≥ 30 จังหวัด มีแผนพื้นที่</a:t>
            </a:r>
            <a:endParaRPr lang="en-US" sz="950" dirty="0"/>
          </a:p>
        </p:txBody>
      </p:sp>
      <p:sp>
        <p:nvSpPr>
          <p:cNvPr id="49" name="Shape 43"/>
          <p:cNvSpPr/>
          <p:nvPr/>
        </p:nvSpPr>
        <p:spPr>
          <a:xfrm>
            <a:off x="8217408" y="4187952"/>
            <a:ext cx="3697224" cy="457200"/>
          </a:xfrm>
          <a:prstGeom prst="roundRect">
            <a:avLst>
              <a:gd name="adj" fmla="val 12000"/>
            </a:avLst>
          </a:prstGeom>
          <a:solidFill>
            <a:srgbClr val="D6EFE0"/>
          </a:solidFill>
          <a:ln w="635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4"/>
          <p:cNvSpPr/>
          <p:nvPr/>
        </p:nvSpPr>
        <p:spPr>
          <a:xfrm>
            <a:off x="8281416" y="4224528"/>
            <a:ext cx="356920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5C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G3.3  ข้อเสนอนโยบายถูกขับเคลื่อน ≥ 5 นโยบาย/ปี</a:t>
            </a:r>
            <a:endParaRPr lang="en-US" sz="950" dirty="0"/>
          </a:p>
        </p:txBody>
      </p:sp>
      <p:sp>
        <p:nvSpPr>
          <p:cNvPr id="51" name="Text 45"/>
          <p:cNvSpPr/>
          <p:nvPr/>
        </p:nvSpPr>
        <p:spPr>
          <a:xfrm>
            <a:off x="8217408" y="5669280"/>
            <a:ext cx="3697224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00" i="1" dirty="0">
                <a:solidFill>
                  <a:srgbClr val="636E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Equity-based Budgeting ระดับประเทศและพื้นที่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828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60120" y="91440"/>
            <a:ext cx="10515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กลยุทธ์ (Strategies)  S1–S6  |  Balanced Scorecard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274320" y="6565392"/>
            <a:ext cx="1164031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36E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O5 แผนยุทธศาสตร์หรือแผนพัฒนาหน่วยงาน | กสศ. ITA 2569  </a:t>
            </a:r>
            <a:r>
              <a:rPr lang="en-US" sz="900" b="1" dirty="0">
                <a:solidFill>
                  <a:srgbClr val="636E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5/11</a:t>
            </a:r>
            <a:endParaRPr lang="en-US" sz="900" dirty="0"/>
          </a:p>
        </p:txBody>
      </p:sp>
      <p:sp>
        <p:nvSpPr>
          <p:cNvPr id="6" name="Shape 3"/>
          <p:cNvSpPr/>
          <p:nvPr/>
        </p:nvSpPr>
        <p:spPr>
          <a:xfrm>
            <a:off x="274320" y="6537960"/>
            <a:ext cx="11640312" cy="0"/>
          </a:xfrm>
          <a:prstGeom prst="line">
            <a:avLst/>
          </a:prstGeom>
          <a:noFill/>
          <a:ln w="12700">
            <a:solidFill>
              <a:srgbClr val="D6EF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182880" y="1097280"/>
            <a:ext cx="3840480" cy="2423160"/>
          </a:xfrm>
          <a:prstGeom prst="roundRect">
            <a:avLst>
              <a:gd name="adj" fmla="val 3774"/>
            </a:avLst>
          </a:prstGeom>
          <a:solidFill>
            <a:srgbClr val="FFFFFF"/>
          </a:solidFill>
          <a:ln w="19050">
            <a:solidFill>
              <a:srgbClr val="1A5C38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182880" y="1097280"/>
            <a:ext cx="3840480" cy="658368"/>
          </a:xfrm>
          <a:prstGeom prst="roundRect">
            <a:avLst>
              <a:gd name="adj" fmla="val 13889"/>
            </a:avLst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182880" y="1463040"/>
            <a:ext cx="3840480" cy="292608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608" y="1188720"/>
            <a:ext cx="438912" cy="438912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777240" y="1188720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S1</a:t>
            </a:r>
            <a:endParaRPr lang="en-US" sz="1800" dirty="0"/>
          </a:p>
        </p:txBody>
      </p:sp>
      <p:sp>
        <p:nvSpPr>
          <p:cNvPr id="12" name="Text 8"/>
          <p:cNvSpPr/>
          <p:nvPr/>
        </p:nvSpPr>
        <p:spPr>
          <a:xfrm>
            <a:off x="1417320" y="1152144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ชี้เป้าเด็กและเยาวชน</a:t>
            </a:r>
            <a:endParaRPr lang="en-US" sz="1200" dirty="0"/>
          </a:p>
        </p:txBody>
      </p:sp>
      <p:sp>
        <p:nvSpPr>
          <p:cNvPr id="13" name="Text 9"/>
          <p:cNvSpPr/>
          <p:nvPr/>
        </p:nvSpPr>
        <p:spPr>
          <a:xfrm>
            <a:off x="292608" y="1828800"/>
            <a:ext cx="3621024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ชี้เป้าเด็ก/เยาวชนขาดแคลน ทั้งในและนอกระบบ เชื่อมข้อมูลส่งต่อหน่วยงานนโยบาย</a:t>
            </a:r>
            <a:endParaRPr lang="en-US" sz="1050" dirty="0"/>
          </a:p>
        </p:txBody>
      </p:sp>
      <p:sp>
        <p:nvSpPr>
          <p:cNvPr id="14" name="Shape 10"/>
          <p:cNvSpPr/>
          <p:nvPr/>
        </p:nvSpPr>
        <p:spPr>
          <a:xfrm>
            <a:off x="274320" y="2971800"/>
            <a:ext cx="777240" cy="384048"/>
          </a:xfrm>
          <a:prstGeom prst="roundRect">
            <a:avLst>
              <a:gd name="adj" fmla="val 14286"/>
            </a:avLst>
          </a:prstGeom>
          <a:solidFill>
            <a:srgbClr val="C8A84B"/>
          </a:solidFill>
          <a:ln w="12700">
            <a:solidFill>
              <a:srgbClr val="C8A8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274320" y="2971800"/>
            <a:ext cx="777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F3D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1143000" y="2971800"/>
            <a:ext cx="2743200" cy="384048"/>
          </a:xfrm>
          <a:prstGeom prst="roundRect">
            <a:avLst>
              <a:gd name="adj" fmla="val 14286"/>
            </a:avLst>
          </a:prstGeom>
          <a:solidFill>
            <a:srgbClr val="D6EFE0"/>
          </a:solidFill>
          <a:ln w="1270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3"/>
          <p:cNvSpPr/>
          <p:nvPr/>
        </p:nvSpPr>
        <p:spPr>
          <a:xfrm>
            <a:off x="1143000" y="2971800"/>
            <a:ext cx="2743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5C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ผู้มีส่วนได้ส่วนเสีย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4160520" y="1097280"/>
            <a:ext cx="3840480" cy="2423160"/>
          </a:xfrm>
          <a:prstGeom prst="roundRect">
            <a:avLst>
              <a:gd name="adj" fmla="val 3774"/>
            </a:avLst>
          </a:prstGeom>
          <a:solidFill>
            <a:srgbClr val="FFFFFF"/>
          </a:solidFill>
          <a:ln w="19050">
            <a:solidFill>
              <a:srgbClr val="2471A3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5"/>
          <p:cNvSpPr/>
          <p:nvPr/>
        </p:nvSpPr>
        <p:spPr>
          <a:xfrm>
            <a:off x="4160520" y="1097280"/>
            <a:ext cx="3840480" cy="658368"/>
          </a:xfrm>
          <a:prstGeom prst="roundRect">
            <a:avLst>
              <a:gd name="adj" fmla="val 13889"/>
            </a:avLst>
          </a:prstGeom>
          <a:solidFill>
            <a:srgbClr val="2471A3"/>
          </a:solidFill>
          <a:ln w="12700">
            <a:solidFill>
              <a:srgbClr val="2471A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6"/>
          <p:cNvSpPr/>
          <p:nvPr/>
        </p:nvSpPr>
        <p:spPr>
          <a:xfrm>
            <a:off x="4160520" y="1463040"/>
            <a:ext cx="3840480" cy="292608"/>
          </a:xfrm>
          <a:prstGeom prst="rect">
            <a:avLst/>
          </a:prstGeom>
          <a:solidFill>
            <a:srgbClr val="2471A3"/>
          </a:solidFill>
          <a:ln w="12700">
            <a:solidFill>
              <a:srgbClr val="2471A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70248" y="1188720"/>
            <a:ext cx="438912" cy="438912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4754880" y="1188720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S2</a:t>
            </a:r>
            <a:endParaRPr lang="en-US" sz="1800" dirty="0"/>
          </a:p>
        </p:txBody>
      </p:sp>
      <p:sp>
        <p:nvSpPr>
          <p:cNvPr id="23" name="Text 18"/>
          <p:cNvSpPr/>
          <p:nvPr/>
        </p:nvSpPr>
        <p:spPr>
          <a:xfrm>
            <a:off x="5394960" y="1152144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ลดอุปสรรคการเข้าถึง</a:t>
            </a:r>
            <a:endParaRPr lang="en-US" sz="1200" dirty="0"/>
          </a:p>
        </p:txBody>
      </p:sp>
      <p:sp>
        <p:nvSpPr>
          <p:cNvPr id="24" name="Text 19"/>
          <p:cNvSpPr/>
          <p:nvPr/>
        </p:nvSpPr>
        <p:spPr>
          <a:xfrm>
            <a:off x="4270248" y="1828800"/>
            <a:ext cx="3621024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ลดอุปสรรคการเข้าถึงการศึกษาในและนอกระบบ ให้คงอยู่ในระบบ</a:t>
            </a:r>
            <a:endParaRPr lang="en-US" sz="1050" dirty="0"/>
          </a:p>
        </p:txBody>
      </p:sp>
      <p:sp>
        <p:nvSpPr>
          <p:cNvPr id="25" name="Shape 20"/>
          <p:cNvSpPr/>
          <p:nvPr/>
        </p:nvSpPr>
        <p:spPr>
          <a:xfrm>
            <a:off x="4251960" y="2971800"/>
            <a:ext cx="777240" cy="384048"/>
          </a:xfrm>
          <a:prstGeom prst="roundRect">
            <a:avLst>
              <a:gd name="adj" fmla="val 14286"/>
            </a:avLst>
          </a:prstGeom>
          <a:solidFill>
            <a:srgbClr val="C8A84B"/>
          </a:solidFill>
          <a:ln w="12700">
            <a:solidFill>
              <a:srgbClr val="C8A8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1"/>
          <p:cNvSpPr/>
          <p:nvPr/>
        </p:nvSpPr>
        <p:spPr>
          <a:xfrm>
            <a:off x="4251960" y="2971800"/>
            <a:ext cx="777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F3D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</a:t>
            </a:r>
            <a:endParaRPr lang="en-US" sz="900" dirty="0"/>
          </a:p>
        </p:txBody>
      </p:sp>
      <p:sp>
        <p:nvSpPr>
          <p:cNvPr id="27" name="Shape 22"/>
          <p:cNvSpPr/>
          <p:nvPr/>
        </p:nvSpPr>
        <p:spPr>
          <a:xfrm>
            <a:off x="5120640" y="2971800"/>
            <a:ext cx="2743200" cy="384048"/>
          </a:xfrm>
          <a:prstGeom prst="roundRect">
            <a:avLst>
              <a:gd name="adj" fmla="val 14286"/>
            </a:avLst>
          </a:prstGeom>
          <a:solidFill>
            <a:srgbClr val="D6EFE0"/>
          </a:solidFill>
          <a:ln w="1270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3"/>
          <p:cNvSpPr/>
          <p:nvPr/>
        </p:nvSpPr>
        <p:spPr>
          <a:xfrm>
            <a:off x="5120640" y="2971800"/>
            <a:ext cx="2743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5C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ผู้มีส่วนได้ส่วนเสีย</a:t>
            </a:r>
            <a:endParaRPr lang="en-US" sz="900" dirty="0"/>
          </a:p>
        </p:txBody>
      </p:sp>
      <p:sp>
        <p:nvSpPr>
          <p:cNvPr id="29" name="Shape 24"/>
          <p:cNvSpPr/>
          <p:nvPr/>
        </p:nvSpPr>
        <p:spPr>
          <a:xfrm>
            <a:off x="8138160" y="1097280"/>
            <a:ext cx="3840480" cy="2423160"/>
          </a:xfrm>
          <a:prstGeom prst="roundRect">
            <a:avLst>
              <a:gd name="adj" fmla="val 3774"/>
            </a:avLst>
          </a:prstGeom>
          <a:solidFill>
            <a:srgbClr val="FFFFFF"/>
          </a:solidFill>
          <a:ln w="19050">
            <a:solidFill>
              <a:srgbClr val="2A7D4F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5"/>
          <p:cNvSpPr/>
          <p:nvPr/>
        </p:nvSpPr>
        <p:spPr>
          <a:xfrm>
            <a:off x="8138160" y="1097280"/>
            <a:ext cx="3840480" cy="658368"/>
          </a:xfrm>
          <a:prstGeom prst="roundRect">
            <a:avLst>
              <a:gd name="adj" fmla="val 13889"/>
            </a:avLst>
          </a:prstGeom>
          <a:solidFill>
            <a:srgbClr val="2A7D4F"/>
          </a:solidFill>
          <a:ln w="1270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6"/>
          <p:cNvSpPr/>
          <p:nvPr/>
        </p:nvSpPr>
        <p:spPr>
          <a:xfrm>
            <a:off x="8138160" y="1463040"/>
            <a:ext cx="3840480" cy="292608"/>
          </a:xfrm>
          <a:prstGeom prst="rect">
            <a:avLst/>
          </a:prstGeom>
          <a:solidFill>
            <a:srgbClr val="2A7D4F"/>
          </a:solidFill>
          <a:ln w="1270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47888" y="1188720"/>
            <a:ext cx="438912" cy="438912"/>
          </a:xfrm>
          <a:prstGeom prst="rect">
            <a:avLst/>
          </a:prstGeom>
        </p:spPr>
      </p:pic>
      <p:sp>
        <p:nvSpPr>
          <p:cNvPr id="33" name="Text 27"/>
          <p:cNvSpPr/>
          <p:nvPr/>
        </p:nvSpPr>
        <p:spPr>
          <a:xfrm>
            <a:off x="8732520" y="1188720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S3</a:t>
            </a:r>
            <a:endParaRPr lang="en-US" sz="1800" dirty="0"/>
          </a:p>
        </p:txBody>
      </p:sp>
      <p:sp>
        <p:nvSpPr>
          <p:cNvPr id="34" name="Text 28"/>
          <p:cNvSpPr/>
          <p:nvPr/>
        </p:nvSpPr>
        <p:spPr>
          <a:xfrm>
            <a:off x="9372600" y="1152144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พัฒนาคุณภาพต้นแบบ</a:t>
            </a:r>
            <a:endParaRPr lang="en-US" sz="1200" dirty="0"/>
          </a:p>
        </p:txBody>
      </p:sp>
      <p:sp>
        <p:nvSpPr>
          <p:cNvPr id="35" name="Text 29"/>
          <p:cNvSpPr/>
          <p:nvPr/>
        </p:nvSpPr>
        <p:spPr>
          <a:xfrm>
            <a:off x="8247888" y="1828800"/>
            <a:ext cx="3621024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ส่งเสริมต้นแบบการจัดการศึกษายืดหยุ่น ครู นักจัดการเรียนรู้ เครือข่ายครู</a:t>
            </a:r>
            <a:endParaRPr lang="en-US" sz="1050" dirty="0"/>
          </a:p>
        </p:txBody>
      </p:sp>
      <p:sp>
        <p:nvSpPr>
          <p:cNvPr id="36" name="Shape 30"/>
          <p:cNvSpPr/>
          <p:nvPr/>
        </p:nvSpPr>
        <p:spPr>
          <a:xfrm>
            <a:off x="8229600" y="2971800"/>
            <a:ext cx="777240" cy="384048"/>
          </a:xfrm>
          <a:prstGeom prst="roundRect">
            <a:avLst>
              <a:gd name="adj" fmla="val 14286"/>
            </a:avLst>
          </a:prstGeom>
          <a:solidFill>
            <a:srgbClr val="C8A84B"/>
          </a:solidFill>
          <a:ln w="12700">
            <a:solidFill>
              <a:srgbClr val="C8A8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1"/>
          <p:cNvSpPr/>
          <p:nvPr/>
        </p:nvSpPr>
        <p:spPr>
          <a:xfrm>
            <a:off x="8229600" y="2971800"/>
            <a:ext cx="777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F3D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G2</a:t>
            </a:r>
            <a:endParaRPr lang="en-US" sz="900" dirty="0"/>
          </a:p>
        </p:txBody>
      </p:sp>
      <p:sp>
        <p:nvSpPr>
          <p:cNvPr id="38" name="Shape 32"/>
          <p:cNvSpPr/>
          <p:nvPr/>
        </p:nvSpPr>
        <p:spPr>
          <a:xfrm>
            <a:off x="9098280" y="2971800"/>
            <a:ext cx="2743200" cy="384048"/>
          </a:xfrm>
          <a:prstGeom prst="roundRect">
            <a:avLst>
              <a:gd name="adj" fmla="val 14286"/>
            </a:avLst>
          </a:prstGeom>
          <a:solidFill>
            <a:srgbClr val="D6EFE0"/>
          </a:solidFill>
          <a:ln w="1270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3"/>
          <p:cNvSpPr/>
          <p:nvPr/>
        </p:nvSpPr>
        <p:spPr>
          <a:xfrm>
            <a:off x="9098280" y="2971800"/>
            <a:ext cx="2743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5C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ผู้มีส่วนได้ส่วนเสีย</a:t>
            </a:r>
            <a:endParaRPr lang="en-US" sz="900" dirty="0"/>
          </a:p>
        </p:txBody>
      </p:sp>
      <p:sp>
        <p:nvSpPr>
          <p:cNvPr id="40" name="Shape 34"/>
          <p:cNvSpPr/>
          <p:nvPr/>
        </p:nvSpPr>
        <p:spPr>
          <a:xfrm>
            <a:off x="182880" y="3657600"/>
            <a:ext cx="3840480" cy="2423160"/>
          </a:xfrm>
          <a:prstGeom prst="roundRect">
            <a:avLst>
              <a:gd name="adj" fmla="val 3774"/>
            </a:avLst>
          </a:prstGeom>
          <a:solidFill>
            <a:srgbClr val="FFFFFF"/>
          </a:solidFill>
          <a:ln w="19050">
            <a:solidFill>
              <a:srgbClr val="7D6608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1" name="Shape 35"/>
          <p:cNvSpPr/>
          <p:nvPr/>
        </p:nvSpPr>
        <p:spPr>
          <a:xfrm>
            <a:off x="182880" y="3657600"/>
            <a:ext cx="3840480" cy="658368"/>
          </a:xfrm>
          <a:prstGeom prst="roundRect">
            <a:avLst>
              <a:gd name="adj" fmla="val 13889"/>
            </a:avLst>
          </a:prstGeom>
          <a:solidFill>
            <a:srgbClr val="7D6608"/>
          </a:solidFill>
          <a:ln w="12700">
            <a:solidFill>
              <a:srgbClr val="7D660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Shape 36"/>
          <p:cNvSpPr/>
          <p:nvPr/>
        </p:nvSpPr>
        <p:spPr>
          <a:xfrm>
            <a:off x="182880" y="4023360"/>
            <a:ext cx="3840480" cy="292608"/>
          </a:xfrm>
          <a:prstGeom prst="rect">
            <a:avLst/>
          </a:prstGeom>
          <a:solidFill>
            <a:srgbClr val="7D6608"/>
          </a:solidFill>
          <a:ln w="12700">
            <a:solidFill>
              <a:srgbClr val="7D660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2608" y="3749040"/>
            <a:ext cx="438912" cy="438912"/>
          </a:xfrm>
          <a:prstGeom prst="rect">
            <a:avLst/>
          </a:prstGeom>
        </p:spPr>
      </p:pic>
      <p:sp>
        <p:nvSpPr>
          <p:cNvPr id="44" name="Text 37"/>
          <p:cNvSpPr/>
          <p:nvPr/>
        </p:nvSpPr>
        <p:spPr>
          <a:xfrm>
            <a:off x="777240" y="3749040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S4</a:t>
            </a:r>
            <a:endParaRPr lang="en-US" sz="1800" dirty="0"/>
          </a:p>
        </p:txBody>
      </p:sp>
      <p:sp>
        <p:nvSpPr>
          <p:cNvPr id="45" name="Text 38"/>
          <p:cNvSpPr/>
          <p:nvPr/>
        </p:nvSpPr>
        <p:spPr>
          <a:xfrm>
            <a:off x="1417320" y="3712464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เหนี่ยวนำภาคีเครือข่าย</a:t>
            </a:r>
            <a:endParaRPr lang="en-US" sz="1200" dirty="0"/>
          </a:p>
        </p:txBody>
      </p:sp>
      <p:sp>
        <p:nvSpPr>
          <p:cNvPr id="46" name="Text 39"/>
          <p:cNvSpPr/>
          <p:nvPr/>
        </p:nvSpPr>
        <p:spPr>
          <a:xfrm>
            <a:off x="292608" y="4389120"/>
            <a:ext cx="3621024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สนับสนุนภาคีเป็นแกนหลักขับเคลื่อนผ่านนวัตกรรมการระดมทรัพยากรและข้อมูล</a:t>
            </a:r>
            <a:endParaRPr lang="en-US" sz="1050" dirty="0"/>
          </a:p>
        </p:txBody>
      </p:sp>
      <p:sp>
        <p:nvSpPr>
          <p:cNvPr id="47" name="Shape 40"/>
          <p:cNvSpPr/>
          <p:nvPr/>
        </p:nvSpPr>
        <p:spPr>
          <a:xfrm>
            <a:off x="274320" y="5532120"/>
            <a:ext cx="777240" cy="384048"/>
          </a:xfrm>
          <a:prstGeom prst="roundRect">
            <a:avLst>
              <a:gd name="adj" fmla="val 14286"/>
            </a:avLst>
          </a:prstGeom>
          <a:solidFill>
            <a:srgbClr val="C8A84B"/>
          </a:solidFill>
          <a:ln w="12700">
            <a:solidFill>
              <a:srgbClr val="C8A8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1"/>
          <p:cNvSpPr/>
          <p:nvPr/>
        </p:nvSpPr>
        <p:spPr>
          <a:xfrm>
            <a:off x="274320" y="5532120"/>
            <a:ext cx="777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F3D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G3</a:t>
            </a:r>
            <a:endParaRPr lang="en-US" sz="900" dirty="0"/>
          </a:p>
        </p:txBody>
      </p:sp>
      <p:sp>
        <p:nvSpPr>
          <p:cNvPr id="49" name="Shape 42"/>
          <p:cNvSpPr/>
          <p:nvPr/>
        </p:nvSpPr>
        <p:spPr>
          <a:xfrm>
            <a:off x="1143000" y="5532120"/>
            <a:ext cx="2743200" cy="384048"/>
          </a:xfrm>
          <a:prstGeom prst="roundRect">
            <a:avLst>
              <a:gd name="adj" fmla="val 14286"/>
            </a:avLst>
          </a:prstGeom>
          <a:solidFill>
            <a:srgbClr val="D6EFE0"/>
          </a:solidFill>
          <a:ln w="1270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3"/>
          <p:cNvSpPr/>
          <p:nvPr/>
        </p:nvSpPr>
        <p:spPr>
          <a:xfrm>
            <a:off x="1143000" y="5532120"/>
            <a:ext cx="2743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5C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ผู้มีส่วนได้ส่วนเสีย</a:t>
            </a:r>
            <a:endParaRPr lang="en-US" sz="900" dirty="0"/>
          </a:p>
        </p:txBody>
      </p:sp>
      <p:sp>
        <p:nvSpPr>
          <p:cNvPr id="51" name="Shape 44"/>
          <p:cNvSpPr/>
          <p:nvPr/>
        </p:nvSpPr>
        <p:spPr>
          <a:xfrm>
            <a:off x="4160520" y="3657600"/>
            <a:ext cx="3840480" cy="2423160"/>
          </a:xfrm>
          <a:prstGeom prst="roundRect">
            <a:avLst>
              <a:gd name="adj" fmla="val 3774"/>
            </a:avLst>
          </a:prstGeom>
          <a:solidFill>
            <a:srgbClr val="FFFFFF"/>
          </a:solidFill>
          <a:ln w="19050">
            <a:solidFill>
              <a:srgbClr val="1A6B5E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2" name="Shape 45"/>
          <p:cNvSpPr/>
          <p:nvPr/>
        </p:nvSpPr>
        <p:spPr>
          <a:xfrm>
            <a:off x="4160520" y="3657600"/>
            <a:ext cx="3840480" cy="658368"/>
          </a:xfrm>
          <a:prstGeom prst="roundRect">
            <a:avLst>
              <a:gd name="adj" fmla="val 13889"/>
            </a:avLst>
          </a:prstGeom>
          <a:solidFill>
            <a:srgbClr val="1A6B5E"/>
          </a:solidFill>
          <a:ln w="12700">
            <a:solidFill>
              <a:srgbClr val="1A6B5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Shape 46"/>
          <p:cNvSpPr/>
          <p:nvPr/>
        </p:nvSpPr>
        <p:spPr>
          <a:xfrm>
            <a:off x="4160520" y="4023360"/>
            <a:ext cx="3840480" cy="292608"/>
          </a:xfrm>
          <a:prstGeom prst="rect">
            <a:avLst/>
          </a:prstGeom>
          <a:solidFill>
            <a:srgbClr val="1A6B5E"/>
          </a:solidFill>
          <a:ln w="12700">
            <a:solidFill>
              <a:srgbClr val="1A6B5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4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70248" y="3749040"/>
            <a:ext cx="438912" cy="438912"/>
          </a:xfrm>
          <a:prstGeom prst="rect">
            <a:avLst/>
          </a:prstGeom>
        </p:spPr>
      </p:pic>
      <p:sp>
        <p:nvSpPr>
          <p:cNvPr id="55" name="Text 47"/>
          <p:cNvSpPr/>
          <p:nvPr/>
        </p:nvSpPr>
        <p:spPr>
          <a:xfrm>
            <a:off x="4754880" y="3749040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S5</a:t>
            </a:r>
            <a:endParaRPr lang="en-US" sz="1800" dirty="0"/>
          </a:p>
        </p:txBody>
      </p:sp>
      <p:sp>
        <p:nvSpPr>
          <p:cNvPr id="56" name="Text 48"/>
          <p:cNvSpPr/>
          <p:nvPr/>
        </p:nvSpPr>
        <p:spPr>
          <a:xfrm>
            <a:off x="5394960" y="3712464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สื่อสารและผลักดันนโยบาย</a:t>
            </a:r>
            <a:endParaRPr lang="en-US" sz="1200" dirty="0"/>
          </a:p>
        </p:txBody>
      </p:sp>
      <p:sp>
        <p:nvSpPr>
          <p:cNvPr id="57" name="Text 49"/>
          <p:cNvSpPr/>
          <p:nvPr/>
        </p:nvSpPr>
        <p:spPr>
          <a:xfrm>
            <a:off x="4270248" y="4389120"/>
            <a:ext cx="3621024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สื่อสารองค์ความรู้ วิจัย นวัตกรรม ส่งต่อข้อเสนอเชิงนโยบายและต้นแบบการทำงาน</a:t>
            </a:r>
            <a:endParaRPr lang="en-US" sz="1050" dirty="0"/>
          </a:p>
        </p:txBody>
      </p:sp>
      <p:sp>
        <p:nvSpPr>
          <p:cNvPr id="58" name="Shape 50"/>
          <p:cNvSpPr/>
          <p:nvPr/>
        </p:nvSpPr>
        <p:spPr>
          <a:xfrm>
            <a:off x="4251960" y="5532120"/>
            <a:ext cx="777240" cy="384048"/>
          </a:xfrm>
          <a:prstGeom prst="roundRect">
            <a:avLst>
              <a:gd name="adj" fmla="val 14286"/>
            </a:avLst>
          </a:prstGeom>
          <a:solidFill>
            <a:srgbClr val="C8A84B"/>
          </a:solidFill>
          <a:ln w="12700">
            <a:solidFill>
              <a:srgbClr val="C8A8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51"/>
          <p:cNvSpPr/>
          <p:nvPr/>
        </p:nvSpPr>
        <p:spPr>
          <a:xfrm>
            <a:off x="4251960" y="5532120"/>
            <a:ext cx="777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F3D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G3</a:t>
            </a:r>
            <a:endParaRPr lang="en-US" sz="900" dirty="0"/>
          </a:p>
        </p:txBody>
      </p:sp>
      <p:sp>
        <p:nvSpPr>
          <p:cNvPr id="60" name="Shape 52"/>
          <p:cNvSpPr/>
          <p:nvPr/>
        </p:nvSpPr>
        <p:spPr>
          <a:xfrm>
            <a:off x="5120640" y="5532120"/>
            <a:ext cx="2743200" cy="384048"/>
          </a:xfrm>
          <a:prstGeom prst="roundRect">
            <a:avLst>
              <a:gd name="adj" fmla="val 14286"/>
            </a:avLst>
          </a:prstGeom>
          <a:solidFill>
            <a:srgbClr val="D6EFE0"/>
          </a:solidFill>
          <a:ln w="1270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Text 53"/>
          <p:cNvSpPr/>
          <p:nvPr/>
        </p:nvSpPr>
        <p:spPr>
          <a:xfrm>
            <a:off x="5120640" y="5532120"/>
            <a:ext cx="2743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5C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กระบวนการภายใน</a:t>
            </a:r>
            <a:endParaRPr lang="en-US" sz="900" dirty="0"/>
          </a:p>
        </p:txBody>
      </p:sp>
      <p:sp>
        <p:nvSpPr>
          <p:cNvPr id="62" name="Shape 54"/>
          <p:cNvSpPr/>
          <p:nvPr/>
        </p:nvSpPr>
        <p:spPr>
          <a:xfrm>
            <a:off x="8138160" y="3657600"/>
            <a:ext cx="3840480" cy="2423160"/>
          </a:xfrm>
          <a:prstGeom prst="roundRect">
            <a:avLst>
              <a:gd name="adj" fmla="val 3774"/>
            </a:avLst>
          </a:prstGeom>
          <a:solidFill>
            <a:srgbClr val="FFFFFF"/>
          </a:solidFill>
          <a:ln w="19050">
            <a:solidFill>
              <a:srgbClr val="6C3483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3" name="Shape 55"/>
          <p:cNvSpPr/>
          <p:nvPr/>
        </p:nvSpPr>
        <p:spPr>
          <a:xfrm>
            <a:off x="8138160" y="3657600"/>
            <a:ext cx="3840480" cy="658368"/>
          </a:xfrm>
          <a:prstGeom prst="roundRect">
            <a:avLst>
              <a:gd name="adj" fmla="val 13889"/>
            </a:avLst>
          </a:prstGeom>
          <a:solidFill>
            <a:srgbClr val="6C3483"/>
          </a:solidFill>
          <a:ln w="12700">
            <a:solidFill>
              <a:srgbClr val="6C348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4" name="Shape 56"/>
          <p:cNvSpPr/>
          <p:nvPr/>
        </p:nvSpPr>
        <p:spPr>
          <a:xfrm>
            <a:off x="8138160" y="4023360"/>
            <a:ext cx="3840480" cy="292608"/>
          </a:xfrm>
          <a:prstGeom prst="rect">
            <a:avLst/>
          </a:prstGeom>
          <a:solidFill>
            <a:srgbClr val="6C3483"/>
          </a:solidFill>
          <a:ln w="12700">
            <a:solidFill>
              <a:srgbClr val="6C348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5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47888" y="3749040"/>
            <a:ext cx="438912" cy="438912"/>
          </a:xfrm>
          <a:prstGeom prst="rect">
            <a:avLst/>
          </a:prstGeom>
        </p:spPr>
      </p:pic>
      <p:sp>
        <p:nvSpPr>
          <p:cNvPr id="66" name="Text 57"/>
          <p:cNvSpPr/>
          <p:nvPr/>
        </p:nvSpPr>
        <p:spPr>
          <a:xfrm>
            <a:off x="8732520" y="3749040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S6</a:t>
            </a:r>
            <a:endParaRPr lang="en-US" sz="1800" dirty="0"/>
          </a:p>
        </p:txBody>
      </p:sp>
      <p:sp>
        <p:nvSpPr>
          <p:cNvPr id="67" name="Text 58"/>
          <p:cNvSpPr/>
          <p:nvPr/>
        </p:nvSpPr>
        <p:spPr>
          <a:xfrm>
            <a:off x="9372600" y="3712464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พัฒนาองค์กรแห่งการเรียนรู้</a:t>
            </a:r>
            <a:endParaRPr lang="en-US" sz="1200" dirty="0"/>
          </a:p>
        </p:txBody>
      </p:sp>
      <p:sp>
        <p:nvSpPr>
          <p:cNvPr id="68" name="Text 59"/>
          <p:cNvSpPr/>
          <p:nvPr/>
        </p:nvSpPr>
        <p:spPr>
          <a:xfrm>
            <a:off x="8247888" y="4389120"/>
            <a:ext cx="3621024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พัฒนา กสศ. สู่ Smart &amp; Learning Organization เพิ่มประสิทธิภาพขับเคลื่อน</a:t>
            </a:r>
            <a:endParaRPr lang="en-US" sz="1050" dirty="0"/>
          </a:p>
        </p:txBody>
      </p:sp>
      <p:sp>
        <p:nvSpPr>
          <p:cNvPr id="69" name="Shape 60"/>
          <p:cNvSpPr/>
          <p:nvPr/>
        </p:nvSpPr>
        <p:spPr>
          <a:xfrm>
            <a:off x="8229600" y="5532120"/>
            <a:ext cx="777240" cy="384048"/>
          </a:xfrm>
          <a:prstGeom prst="roundRect">
            <a:avLst>
              <a:gd name="adj" fmla="val 14286"/>
            </a:avLst>
          </a:prstGeom>
          <a:solidFill>
            <a:srgbClr val="C8A84B"/>
          </a:solidFill>
          <a:ln w="12700">
            <a:solidFill>
              <a:srgbClr val="C8A8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0" name="Text 61"/>
          <p:cNvSpPr/>
          <p:nvPr/>
        </p:nvSpPr>
        <p:spPr>
          <a:xfrm>
            <a:off x="8229600" y="5532120"/>
            <a:ext cx="777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F3D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G1+2+3</a:t>
            </a:r>
            <a:endParaRPr lang="en-US" sz="900" dirty="0"/>
          </a:p>
        </p:txBody>
      </p:sp>
      <p:sp>
        <p:nvSpPr>
          <p:cNvPr id="71" name="Shape 62"/>
          <p:cNvSpPr/>
          <p:nvPr/>
        </p:nvSpPr>
        <p:spPr>
          <a:xfrm>
            <a:off x="9098280" y="5532120"/>
            <a:ext cx="2743200" cy="384048"/>
          </a:xfrm>
          <a:prstGeom prst="roundRect">
            <a:avLst>
              <a:gd name="adj" fmla="val 14286"/>
            </a:avLst>
          </a:prstGeom>
          <a:solidFill>
            <a:srgbClr val="D6EFE0"/>
          </a:solidFill>
          <a:ln w="1270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2" name="Text 63"/>
          <p:cNvSpPr/>
          <p:nvPr/>
        </p:nvSpPr>
        <p:spPr>
          <a:xfrm>
            <a:off x="9098280" y="5532120"/>
            <a:ext cx="2743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5C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การเรียนรู้และพัฒนา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828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60120" y="91440"/>
            <a:ext cx="10515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แผนงานสำคัญรองรับการขับเคลื่อน (5 แผนงาน) + กรอบงบประมาณ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274320" y="6565392"/>
            <a:ext cx="1164031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36E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O5 แผนยุทธศาสตร์หรือแผนพัฒนาหน่วยงาน | กสศ. ITA 2569  </a:t>
            </a:r>
            <a:r>
              <a:rPr lang="en-US" sz="900" b="1" dirty="0">
                <a:solidFill>
                  <a:srgbClr val="636E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6/11</a:t>
            </a:r>
            <a:endParaRPr lang="en-US" sz="900" dirty="0"/>
          </a:p>
        </p:txBody>
      </p:sp>
      <p:sp>
        <p:nvSpPr>
          <p:cNvPr id="6" name="Shape 3"/>
          <p:cNvSpPr/>
          <p:nvPr/>
        </p:nvSpPr>
        <p:spPr>
          <a:xfrm>
            <a:off x="274320" y="6537960"/>
            <a:ext cx="11640312" cy="0"/>
          </a:xfrm>
          <a:prstGeom prst="line">
            <a:avLst/>
          </a:prstGeom>
          <a:noFill/>
          <a:ln w="12700">
            <a:solidFill>
              <a:srgbClr val="D6EF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182880" y="1078992"/>
            <a:ext cx="11823192" cy="978408"/>
          </a:xfrm>
          <a:prstGeom prst="roundRect">
            <a:avLst>
              <a:gd name="adj" fmla="val 9346"/>
            </a:avLst>
          </a:prstGeom>
          <a:solidFill>
            <a:srgbClr val="FFFFFF"/>
          </a:solidFill>
          <a:ln w="19050">
            <a:solidFill>
              <a:srgbClr val="1A5C38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274320" y="1261872"/>
            <a:ext cx="621792" cy="621792"/>
          </a:xfrm>
          <a:prstGeom prst="ellipse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274320" y="1261872"/>
            <a:ext cx="621792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5840" y="1325880"/>
            <a:ext cx="457200" cy="4572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572768" y="1133856"/>
            <a:ext cx="4663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5C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สนับสนุนการศึกษาและการเรียนรู้ให้เต็มตามศักยภาพ</a:t>
            </a:r>
            <a:endParaRPr lang="en-US" sz="1250" dirty="0"/>
          </a:p>
        </p:txBody>
      </p:sp>
      <p:sp>
        <p:nvSpPr>
          <p:cNvPr id="12" name="Text 8"/>
          <p:cNvSpPr/>
          <p:nvPr/>
        </p:nvSpPr>
        <p:spPr>
          <a:xfrm>
            <a:off x="1572768" y="1609344"/>
            <a:ext cx="4663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ทุนเสมอภาค (CCT)  •  ค้นหาชี้เป้าเด็กยากจนพิเศษ  •  ระบบ iSEE</a:t>
            </a:r>
            <a:endParaRPr lang="en-US" sz="950" dirty="0"/>
          </a:p>
        </p:txBody>
      </p:sp>
      <p:sp>
        <p:nvSpPr>
          <p:cNvPr id="13" name="Shape 9"/>
          <p:cNvSpPr/>
          <p:nvPr/>
        </p:nvSpPr>
        <p:spPr>
          <a:xfrm>
            <a:off x="6400800" y="1335024"/>
            <a:ext cx="1389888" cy="457200"/>
          </a:xfrm>
          <a:prstGeom prst="roundRect">
            <a:avLst>
              <a:gd name="adj" fmla="val 14000"/>
            </a:avLst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0"/>
          <p:cNvSpPr/>
          <p:nvPr/>
        </p:nvSpPr>
        <p:spPr>
          <a:xfrm>
            <a:off x="6400800" y="1335024"/>
            <a:ext cx="138988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กลยุทธ์ S1, S2</a:t>
            </a:r>
            <a:endParaRPr lang="en-US" sz="1000" dirty="0"/>
          </a:p>
        </p:txBody>
      </p:sp>
      <p:sp>
        <p:nvSpPr>
          <p:cNvPr id="15" name="Shape 11"/>
          <p:cNvSpPr/>
          <p:nvPr/>
        </p:nvSpPr>
        <p:spPr>
          <a:xfrm>
            <a:off x="7909560" y="1335024"/>
            <a:ext cx="1389888" cy="457200"/>
          </a:xfrm>
          <a:prstGeom prst="roundRect">
            <a:avLst>
              <a:gd name="adj" fmla="val 14000"/>
            </a:avLst>
          </a:prstGeom>
          <a:solidFill>
            <a:srgbClr val="2A7D4F"/>
          </a:solidFill>
          <a:ln w="1270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2"/>
          <p:cNvSpPr/>
          <p:nvPr/>
        </p:nvSpPr>
        <p:spPr>
          <a:xfrm>
            <a:off x="7909560" y="1335024"/>
            <a:ext cx="138988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เป้าประสงค์ G1</a:t>
            </a:r>
            <a:endParaRPr lang="en-US" sz="1000" dirty="0"/>
          </a:p>
        </p:txBody>
      </p:sp>
      <p:sp>
        <p:nvSpPr>
          <p:cNvPr id="17" name="Shape 13"/>
          <p:cNvSpPr/>
          <p:nvPr/>
        </p:nvSpPr>
        <p:spPr>
          <a:xfrm>
            <a:off x="9418320" y="1335024"/>
            <a:ext cx="2377440" cy="457200"/>
          </a:xfrm>
          <a:prstGeom prst="roundRect">
            <a:avLst>
              <a:gd name="adj" fmla="val 14000"/>
            </a:avLst>
          </a:prstGeom>
          <a:solidFill>
            <a:srgbClr val="7D6608"/>
          </a:solidFill>
          <a:ln w="12700">
            <a:solidFill>
              <a:srgbClr val="7D660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4"/>
          <p:cNvSpPr/>
          <p:nvPr/>
        </p:nvSpPr>
        <p:spPr>
          <a:xfrm>
            <a:off x="9418320" y="1335024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~4,500 ล้านบาท</a:t>
            </a:r>
            <a:endParaRPr lang="en-US" sz="1100" dirty="0"/>
          </a:p>
        </p:txBody>
      </p:sp>
      <p:sp>
        <p:nvSpPr>
          <p:cNvPr id="19" name="Shape 15"/>
          <p:cNvSpPr/>
          <p:nvPr/>
        </p:nvSpPr>
        <p:spPr>
          <a:xfrm>
            <a:off x="182880" y="2148840"/>
            <a:ext cx="11823192" cy="978408"/>
          </a:xfrm>
          <a:prstGeom prst="roundRect">
            <a:avLst>
              <a:gd name="adj" fmla="val 9346"/>
            </a:avLst>
          </a:prstGeom>
          <a:solidFill>
            <a:srgbClr val="F7FAF8"/>
          </a:solidFill>
          <a:ln w="19050">
            <a:solidFill>
              <a:srgbClr val="2A7D4F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6"/>
          <p:cNvSpPr/>
          <p:nvPr/>
        </p:nvSpPr>
        <p:spPr>
          <a:xfrm>
            <a:off x="274320" y="2331720"/>
            <a:ext cx="621792" cy="621792"/>
          </a:xfrm>
          <a:prstGeom prst="ellipse">
            <a:avLst/>
          </a:prstGeom>
          <a:solidFill>
            <a:srgbClr val="2A7D4F"/>
          </a:solidFill>
          <a:ln w="1270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7"/>
          <p:cNvSpPr/>
          <p:nvPr/>
        </p:nvSpPr>
        <p:spPr>
          <a:xfrm>
            <a:off x="274320" y="2331720"/>
            <a:ext cx="621792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5840" y="2395728"/>
            <a:ext cx="457200" cy="45720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572768" y="2203704"/>
            <a:ext cx="4663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A7D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พัฒนาครู หน่วยจัดการเรียนรู้ และต้นแบบการจัดการศึกษา</a:t>
            </a:r>
            <a:endParaRPr lang="en-US" sz="1250" dirty="0"/>
          </a:p>
        </p:txBody>
      </p:sp>
      <p:sp>
        <p:nvSpPr>
          <p:cNvPr id="24" name="Text 19"/>
          <p:cNvSpPr/>
          <p:nvPr/>
        </p:nvSpPr>
        <p:spPr>
          <a:xfrm>
            <a:off x="1572768" y="2679192"/>
            <a:ext cx="4663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ครูรัก(ษ์)ถิ่น  •  TSQP/TSQM โรงเรียนพัฒนาตนเอง  •  NEET</a:t>
            </a:r>
            <a:endParaRPr lang="en-US" sz="950" dirty="0"/>
          </a:p>
        </p:txBody>
      </p:sp>
      <p:sp>
        <p:nvSpPr>
          <p:cNvPr id="25" name="Shape 20"/>
          <p:cNvSpPr/>
          <p:nvPr/>
        </p:nvSpPr>
        <p:spPr>
          <a:xfrm>
            <a:off x="6400800" y="2404872"/>
            <a:ext cx="1389888" cy="457200"/>
          </a:xfrm>
          <a:prstGeom prst="roundRect">
            <a:avLst>
              <a:gd name="adj" fmla="val 14000"/>
            </a:avLst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1"/>
          <p:cNvSpPr/>
          <p:nvPr/>
        </p:nvSpPr>
        <p:spPr>
          <a:xfrm>
            <a:off x="6400800" y="2404872"/>
            <a:ext cx="138988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กลยุทธ์ S3</a:t>
            </a:r>
            <a:endParaRPr lang="en-US" sz="1000" dirty="0"/>
          </a:p>
        </p:txBody>
      </p:sp>
      <p:sp>
        <p:nvSpPr>
          <p:cNvPr id="27" name="Shape 22"/>
          <p:cNvSpPr/>
          <p:nvPr/>
        </p:nvSpPr>
        <p:spPr>
          <a:xfrm>
            <a:off x="7909560" y="2404872"/>
            <a:ext cx="1389888" cy="457200"/>
          </a:xfrm>
          <a:prstGeom prst="roundRect">
            <a:avLst>
              <a:gd name="adj" fmla="val 14000"/>
            </a:avLst>
          </a:prstGeom>
          <a:solidFill>
            <a:srgbClr val="2A7D4F"/>
          </a:solidFill>
          <a:ln w="1270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3"/>
          <p:cNvSpPr/>
          <p:nvPr/>
        </p:nvSpPr>
        <p:spPr>
          <a:xfrm>
            <a:off x="7909560" y="2404872"/>
            <a:ext cx="138988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เป้าประสงค์ G2</a:t>
            </a:r>
            <a:endParaRPr lang="en-US" sz="1000" dirty="0"/>
          </a:p>
        </p:txBody>
      </p:sp>
      <p:sp>
        <p:nvSpPr>
          <p:cNvPr id="29" name="Shape 24"/>
          <p:cNvSpPr/>
          <p:nvPr/>
        </p:nvSpPr>
        <p:spPr>
          <a:xfrm>
            <a:off x="9418320" y="2404872"/>
            <a:ext cx="2377440" cy="457200"/>
          </a:xfrm>
          <a:prstGeom prst="roundRect">
            <a:avLst>
              <a:gd name="adj" fmla="val 14000"/>
            </a:avLst>
          </a:prstGeom>
          <a:solidFill>
            <a:srgbClr val="7D6608"/>
          </a:solidFill>
          <a:ln w="12700">
            <a:solidFill>
              <a:srgbClr val="7D660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5"/>
          <p:cNvSpPr/>
          <p:nvPr/>
        </p:nvSpPr>
        <p:spPr>
          <a:xfrm>
            <a:off x="9418320" y="2404872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~2,200 ล้านบาท</a:t>
            </a:r>
            <a:endParaRPr lang="en-US" sz="1100" dirty="0"/>
          </a:p>
        </p:txBody>
      </p:sp>
      <p:sp>
        <p:nvSpPr>
          <p:cNvPr id="31" name="Shape 26"/>
          <p:cNvSpPr/>
          <p:nvPr/>
        </p:nvSpPr>
        <p:spPr>
          <a:xfrm>
            <a:off x="182880" y="3218688"/>
            <a:ext cx="11823192" cy="978408"/>
          </a:xfrm>
          <a:prstGeom prst="roundRect">
            <a:avLst>
              <a:gd name="adj" fmla="val 9346"/>
            </a:avLst>
          </a:prstGeom>
          <a:solidFill>
            <a:srgbClr val="FFFFFF"/>
          </a:solidFill>
          <a:ln w="19050">
            <a:solidFill>
              <a:srgbClr val="1D6A8A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Shape 27"/>
          <p:cNvSpPr/>
          <p:nvPr/>
        </p:nvSpPr>
        <p:spPr>
          <a:xfrm>
            <a:off x="274320" y="3401568"/>
            <a:ext cx="621792" cy="621792"/>
          </a:xfrm>
          <a:prstGeom prst="ellipse">
            <a:avLst/>
          </a:prstGeom>
          <a:solidFill>
            <a:srgbClr val="1D6A8A"/>
          </a:solidFill>
          <a:ln w="12700">
            <a:solidFill>
              <a:srgbClr val="1D6A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28"/>
          <p:cNvSpPr/>
          <p:nvPr/>
        </p:nvSpPr>
        <p:spPr>
          <a:xfrm>
            <a:off x="274320" y="3401568"/>
            <a:ext cx="621792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pic>
        <p:nvPicPr>
          <p:cNvPr id="3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5840" y="3465576"/>
            <a:ext cx="457200" cy="457200"/>
          </a:xfrm>
          <a:prstGeom prst="rect">
            <a:avLst/>
          </a:prstGeom>
        </p:spPr>
      </p:pic>
      <p:sp>
        <p:nvSpPr>
          <p:cNvPr id="35" name="Text 29"/>
          <p:cNvSpPr/>
          <p:nvPr/>
        </p:nvSpPr>
        <p:spPr>
          <a:xfrm>
            <a:off x="1572768" y="3273552"/>
            <a:ext cx="4663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D6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เสริมสร้างความร่วมมือภาคีเครือข่าย</a:t>
            </a:r>
            <a:endParaRPr lang="en-US" sz="1250" dirty="0"/>
          </a:p>
        </p:txBody>
      </p:sp>
      <p:sp>
        <p:nvSpPr>
          <p:cNvPr id="36" name="Text 30"/>
          <p:cNvSpPr/>
          <p:nvPr/>
        </p:nvSpPr>
        <p:spPr>
          <a:xfrm>
            <a:off x="1572768" y="3749040"/>
            <a:ext cx="4663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การศึกษาเชิงพื้นที่ 15+ จังหวัด  •  ความร่วมมือนานาชาติ  •  Social Lab</a:t>
            </a:r>
            <a:endParaRPr lang="en-US" sz="950" dirty="0"/>
          </a:p>
        </p:txBody>
      </p:sp>
      <p:sp>
        <p:nvSpPr>
          <p:cNvPr id="37" name="Shape 31"/>
          <p:cNvSpPr/>
          <p:nvPr/>
        </p:nvSpPr>
        <p:spPr>
          <a:xfrm>
            <a:off x="6400800" y="3474720"/>
            <a:ext cx="1389888" cy="457200"/>
          </a:xfrm>
          <a:prstGeom prst="roundRect">
            <a:avLst>
              <a:gd name="adj" fmla="val 14000"/>
            </a:avLst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2"/>
          <p:cNvSpPr/>
          <p:nvPr/>
        </p:nvSpPr>
        <p:spPr>
          <a:xfrm>
            <a:off x="6400800" y="3474720"/>
            <a:ext cx="138988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กลยุทธ์ S4</a:t>
            </a:r>
            <a:endParaRPr lang="en-US" sz="1000" dirty="0"/>
          </a:p>
        </p:txBody>
      </p:sp>
      <p:sp>
        <p:nvSpPr>
          <p:cNvPr id="39" name="Shape 33"/>
          <p:cNvSpPr/>
          <p:nvPr/>
        </p:nvSpPr>
        <p:spPr>
          <a:xfrm>
            <a:off x="7909560" y="3474720"/>
            <a:ext cx="1389888" cy="457200"/>
          </a:xfrm>
          <a:prstGeom prst="roundRect">
            <a:avLst>
              <a:gd name="adj" fmla="val 14000"/>
            </a:avLst>
          </a:prstGeom>
          <a:solidFill>
            <a:srgbClr val="2A7D4F"/>
          </a:solidFill>
          <a:ln w="1270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4"/>
          <p:cNvSpPr/>
          <p:nvPr/>
        </p:nvSpPr>
        <p:spPr>
          <a:xfrm>
            <a:off x="7909560" y="3474720"/>
            <a:ext cx="138988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เป้าประสงค์ G3</a:t>
            </a:r>
            <a:endParaRPr lang="en-US" sz="1000" dirty="0"/>
          </a:p>
        </p:txBody>
      </p:sp>
      <p:sp>
        <p:nvSpPr>
          <p:cNvPr id="41" name="Shape 35"/>
          <p:cNvSpPr/>
          <p:nvPr/>
        </p:nvSpPr>
        <p:spPr>
          <a:xfrm>
            <a:off x="9418320" y="3474720"/>
            <a:ext cx="2377440" cy="457200"/>
          </a:xfrm>
          <a:prstGeom prst="roundRect">
            <a:avLst>
              <a:gd name="adj" fmla="val 14000"/>
            </a:avLst>
          </a:prstGeom>
          <a:solidFill>
            <a:srgbClr val="7D6608"/>
          </a:solidFill>
          <a:ln w="12700">
            <a:solidFill>
              <a:srgbClr val="7D660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36"/>
          <p:cNvSpPr/>
          <p:nvPr/>
        </p:nvSpPr>
        <p:spPr>
          <a:xfrm>
            <a:off x="9418320" y="3474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~800 ล้านบาท</a:t>
            </a:r>
            <a:endParaRPr lang="en-US" sz="1100" dirty="0"/>
          </a:p>
        </p:txBody>
      </p:sp>
      <p:sp>
        <p:nvSpPr>
          <p:cNvPr id="43" name="Shape 37"/>
          <p:cNvSpPr/>
          <p:nvPr/>
        </p:nvSpPr>
        <p:spPr>
          <a:xfrm>
            <a:off x="182880" y="4288536"/>
            <a:ext cx="11823192" cy="978408"/>
          </a:xfrm>
          <a:prstGeom prst="roundRect">
            <a:avLst>
              <a:gd name="adj" fmla="val 9346"/>
            </a:avLst>
          </a:prstGeom>
          <a:solidFill>
            <a:srgbClr val="F7FAF8"/>
          </a:solidFill>
          <a:ln w="19050">
            <a:solidFill>
              <a:srgbClr val="1A6B5E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4" name="Shape 38"/>
          <p:cNvSpPr/>
          <p:nvPr/>
        </p:nvSpPr>
        <p:spPr>
          <a:xfrm>
            <a:off x="274320" y="4471416"/>
            <a:ext cx="621792" cy="621792"/>
          </a:xfrm>
          <a:prstGeom prst="ellipse">
            <a:avLst/>
          </a:prstGeom>
          <a:solidFill>
            <a:srgbClr val="1A6B5E"/>
          </a:solidFill>
          <a:ln w="12700">
            <a:solidFill>
              <a:srgbClr val="1A6B5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39"/>
          <p:cNvSpPr/>
          <p:nvPr/>
        </p:nvSpPr>
        <p:spPr>
          <a:xfrm>
            <a:off x="274320" y="4471416"/>
            <a:ext cx="621792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pic>
        <p:nvPicPr>
          <p:cNvPr id="4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05840" y="4535424"/>
            <a:ext cx="457200" cy="457200"/>
          </a:xfrm>
          <a:prstGeom prst="rect">
            <a:avLst/>
          </a:prstGeom>
        </p:spPr>
      </p:pic>
      <p:sp>
        <p:nvSpPr>
          <p:cNvPr id="47" name="Text 40"/>
          <p:cNvSpPr/>
          <p:nvPr/>
        </p:nvSpPr>
        <p:spPr>
          <a:xfrm>
            <a:off x="1572768" y="4343400"/>
            <a:ext cx="4663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6B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สื่อสารและพัฒนาองค์ความรู้ วิจัย และนวัตกรรม</a:t>
            </a:r>
            <a:endParaRPr lang="en-US" sz="1250" dirty="0"/>
          </a:p>
        </p:txBody>
      </p:sp>
      <p:sp>
        <p:nvSpPr>
          <p:cNvPr id="48" name="Text 41"/>
          <p:cNvSpPr/>
          <p:nvPr/>
        </p:nvSpPr>
        <p:spPr>
          <a:xfrm>
            <a:off x="1572768" y="4818888"/>
            <a:ext cx="4663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วิจัยเชิงระบบ  •  ผลักดันข้อเสนอนโยบาย  •  สื่อสารรณรงค์</a:t>
            </a:r>
            <a:endParaRPr lang="en-US" sz="950" dirty="0"/>
          </a:p>
        </p:txBody>
      </p:sp>
      <p:sp>
        <p:nvSpPr>
          <p:cNvPr id="49" name="Shape 42"/>
          <p:cNvSpPr/>
          <p:nvPr/>
        </p:nvSpPr>
        <p:spPr>
          <a:xfrm>
            <a:off x="6400800" y="4544568"/>
            <a:ext cx="1389888" cy="457200"/>
          </a:xfrm>
          <a:prstGeom prst="roundRect">
            <a:avLst>
              <a:gd name="adj" fmla="val 14000"/>
            </a:avLst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3"/>
          <p:cNvSpPr/>
          <p:nvPr/>
        </p:nvSpPr>
        <p:spPr>
          <a:xfrm>
            <a:off x="6400800" y="4544568"/>
            <a:ext cx="138988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กลยุทธ์ S5</a:t>
            </a:r>
            <a:endParaRPr lang="en-US" sz="1000" dirty="0"/>
          </a:p>
        </p:txBody>
      </p:sp>
      <p:sp>
        <p:nvSpPr>
          <p:cNvPr id="51" name="Shape 44"/>
          <p:cNvSpPr/>
          <p:nvPr/>
        </p:nvSpPr>
        <p:spPr>
          <a:xfrm>
            <a:off x="7909560" y="4544568"/>
            <a:ext cx="1389888" cy="457200"/>
          </a:xfrm>
          <a:prstGeom prst="roundRect">
            <a:avLst>
              <a:gd name="adj" fmla="val 14000"/>
            </a:avLst>
          </a:prstGeom>
          <a:solidFill>
            <a:srgbClr val="2A7D4F"/>
          </a:solidFill>
          <a:ln w="1270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Text 45"/>
          <p:cNvSpPr/>
          <p:nvPr/>
        </p:nvSpPr>
        <p:spPr>
          <a:xfrm>
            <a:off x="7909560" y="4544568"/>
            <a:ext cx="138988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เป้าประสงค์ G1+2+3</a:t>
            </a:r>
            <a:endParaRPr lang="en-US" sz="1000" dirty="0"/>
          </a:p>
        </p:txBody>
      </p:sp>
      <p:sp>
        <p:nvSpPr>
          <p:cNvPr id="53" name="Shape 46"/>
          <p:cNvSpPr/>
          <p:nvPr/>
        </p:nvSpPr>
        <p:spPr>
          <a:xfrm>
            <a:off x="9418320" y="4544568"/>
            <a:ext cx="2377440" cy="457200"/>
          </a:xfrm>
          <a:prstGeom prst="roundRect">
            <a:avLst>
              <a:gd name="adj" fmla="val 14000"/>
            </a:avLst>
          </a:prstGeom>
          <a:solidFill>
            <a:srgbClr val="7D6608"/>
          </a:solidFill>
          <a:ln w="12700">
            <a:solidFill>
              <a:srgbClr val="7D660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Text 47"/>
          <p:cNvSpPr/>
          <p:nvPr/>
        </p:nvSpPr>
        <p:spPr>
          <a:xfrm>
            <a:off x="9418320" y="4544568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~600 ล้านบาท</a:t>
            </a:r>
            <a:endParaRPr lang="en-US" sz="1100" dirty="0"/>
          </a:p>
        </p:txBody>
      </p:sp>
      <p:sp>
        <p:nvSpPr>
          <p:cNvPr id="55" name="Shape 48"/>
          <p:cNvSpPr/>
          <p:nvPr/>
        </p:nvSpPr>
        <p:spPr>
          <a:xfrm>
            <a:off x="182880" y="5358384"/>
            <a:ext cx="11823192" cy="978408"/>
          </a:xfrm>
          <a:prstGeom prst="roundRect">
            <a:avLst>
              <a:gd name="adj" fmla="val 9346"/>
            </a:avLst>
          </a:prstGeom>
          <a:solidFill>
            <a:srgbClr val="FFFFFF"/>
          </a:solidFill>
          <a:ln w="19050">
            <a:solidFill>
              <a:srgbClr val="6C3483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6" name="Shape 49"/>
          <p:cNvSpPr/>
          <p:nvPr/>
        </p:nvSpPr>
        <p:spPr>
          <a:xfrm>
            <a:off x="274320" y="5541264"/>
            <a:ext cx="621792" cy="621792"/>
          </a:xfrm>
          <a:prstGeom prst="ellipse">
            <a:avLst/>
          </a:prstGeom>
          <a:solidFill>
            <a:srgbClr val="6C3483"/>
          </a:solidFill>
          <a:ln w="12700">
            <a:solidFill>
              <a:srgbClr val="6C348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Text 50"/>
          <p:cNvSpPr/>
          <p:nvPr/>
        </p:nvSpPr>
        <p:spPr>
          <a:xfrm>
            <a:off x="274320" y="5541264"/>
            <a:ext cx="621792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pic>
        <p:nvPicPr>
          <p:cNvPr id="58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05840" y="5605272"/>
            <a:ext cx="457200" cy="457200"/>
          </a:xfrm>
          <a:prstGeom prst="rect">
            <a:avLst/>
          </a:prstGeom>
        </p:spPr>
      </p:pic>
      <p:sp>
        <p:nvSpPr>
          <p:cNvPr id="59" name="Text 51"/>
          <p:cNvSpPr/>
          <p:nvPr/>
        </p:nvSpPr>
        <p:spPr>
          <a:xfrm>
            <a:off x="1572768" y="5413248"/>
            <a:ext cx="4663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6C348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บริหารและพัฒนา กสศ. ให้เป็นองค์กรแห่งการเรียนรู้</a:t>
            </a:r>
            <a:endParaRPr lang="en-US" sz="1250" dirty="0"/>
          </a:p>
        </p:txBody>
      </p:sp>
      <p:sp>
        <p:nvSpPr>
          <p:cNvPr id="60" name="Text 52"/>
          <p:cNvSpPr/>
          <p:nvPr/>
        </p:nvSpPr>
        <p:spPr>
          <a:xfrm>
            <a:off x="1572768" y="5888736"/>
            <a:ext cx="4663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พัฒนาบุคลากร / ธรรมาภิบาล  •  ระบบ IT บูรณาการ  •  KM</a:t>
            </a:r>
            <a:endParaRPr lang="en-US" sz="950" dirty="0"/>
          </a:p>
        </p:txBody>
      </p:sp>
      <p:sp>
        <p:nvSpPr>
          <p:cNvPr id="61" name="Shape 53"/>
          <p:cNvSpPr/>
          <p:nvPr/>
        </p:nvSpPr>
        <p:spPr>
          <a:xfrm>
            <a:off x="6400800" y="5614416"/>
            <a:ext cx="1389888" cy="457200"/>
          </a:xfrm>
          <a:prstGeom prst="roundRect">
            <a:avLst>
              <a:gd name="adj" fmla="val 14000"/>
            </a:avLst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2" name="Text 54"/>
          <p:cNvSpPr/>
          <p:nvPr/>
        </p:nvSpPr>
        <p:spPr>
          <a:xfrm>
            <a:off x="6400800" y="5614416"/>
            <a:ext cx="138988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กลยุทธ์ S6</a:t>
            </a:r>
            <a:endParaRPr lang="en-US" sz="1000" dirty="0"/>
          </a:p>
        </p:txBody>
      </p:sp>
      <p:sp>
        <p:nvSpPr>
          <p:cNvPr id="63" name="Shape 55"/>
          <p:cNvSpPr/>
          <p:nvPr/>
        </p:nvSpPr>
        <p:spPr>
          <a:xfrm>
            <a:off x="7909560" y="5614416"/>
            <a:ext cx="1389888" cy="457200"/>
          </a:xfrm>
          <a:prstGeom prst="roundRect">
            <a:avLst>
              <a:gd name="adj" fmla="val 14000"/>
            </a:avLst>
          </a:prstGeom>
          <a:solidFill>
            <a:srgbClr val="2A7D4F"/>
          </a:solidFill>
          <a:ln w="1270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4" name="Text 56"/>
          <p:cNvSpPr/>
          <p:nvPr/>
        </p:nvSpPr>
        <p:spPr>
          <a:xfrm>
            <a:off x="7909560" y="5614416"/>
            <a:ext cx="138988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เป้าประสงค์ G1+2+3</a:t>
            </a:r>
            <a:endParaRPr lang="en-US" sz="1000" dirty="0"/>
          </a:p>
        </p:txBody>
      </p:sp>
      <p:sp>
        <p:nvSpPr>
          <p:cNvPr id="65" name="Shape 57"/>
          <p:cNvSpPr/>
          <p:nvPr/>
        </p:nvSpPr>
        <p:spPr>
          <a:xfrm>
            <a:off x="9418320" y="5614416"/>
            <a:ext cx="2377440" cy="457200"/>
          </a:xfrm>
          <a:prstGeom prst="roundRect">
            <a:avLst>
              <a:gd name="adj" fmla="val 14000"/>
            </a:avLst>
          </a:prstGeom>
          <a:solidFill>
            <a:srgbClr val="7D6608"/>
          </a:solidFill>
          <a:ln w="12700">
            <a:solidFill>
              <a:srgbClr val="7D660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6" name="Text 58"/>
          <p:cNvSpPr/>
          <p:nvPr/>
        </p:nvSpPr>
        <p:spPr>
          <a:xfrm>
            <a:off x="9418320" y="5614416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~400 ล้านบาท</a:t>
            </a:r>
            <a:endParaRPr lang="en-US" sz="1100" dirty="0"/>
          </a:p>
        </p:txBody>
      </p:sp>
      <p:sp>
        <p:nvSpPr>
          <p:cNvPr id="67" name="Shape 59"/>
          <p:cNvSpPr/>
          <p:nvPr/>
        </p:nvSpPr>
        <p:spPr>
          <a:xfrm>
            <a:off x="182880" y="6446520"/>
            <a:ext cx="11823192" cy="256032"/>
          </a:xfrm>
          <a:prstGeom prst="roundRect">
            <a:avLst>
              <a:gd name="adj" fmla="val 21429"/>
            </a:avLst>
          </a:prstGeom>
          <a:solidFill>
            <a:srgbClr val="D6EFE0"/>
          </a:solidFill>
          <a:ln w="1270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8" name="Text 60"/>
          <p:cNvSpPr/>
          <p:nvPr/>
        </p:nvSpPr>
        <p:spPr>
          <a:xfrm>
            <a:off x="274320" y="6446520"/>
            <a:ext cx="1164031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5C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งบประมาณรวม (ประมาณการ): ~8,500 ล้านบาท/3 ปี  |  หมายเหตุ: ตัวเลขประมาณการ อาจปรับตามมติคณะกรรมการ กสศ. รายปี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828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60120" y="91440"/>
            <a:ext cx="10515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ผลลัพธ์สำคัญ (Key Results)  R1–R6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274320" y="6565392"/>
            <a:ext cx="1164031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36E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O5 แผนยุทธศาสตร์หรือแผนพัฒนาหน่วยงาน | กสศ. ITA 2569  </a:t>
            </a:r>
            <a:r>
              <a:rPr lang="en-US" sz="900" b="1" dirty="0">
                <a:solidFill>
                  <a:srgbClr val="636E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7/11</a:t>
            </a:r>
            <a:endParaRPr lang="en-US" sz="900" dirty="0"/>
          </a:p>
        </p:txBody>
      </p:sp>
      <p:sp>
        <p:nvSpPr>
          <p:cNvPr id="6" name="Shape 3"/>
          <p:cNvSpPr/>
          <p:nvPr/>
        </p:nvSpPr>
        <p:spPr>
          <a:xfrm>
            <a:off x="274320" y="6537960"/>
            <a:ext cx="11640312" cy="0"/>
          </a:xfrm>
          <a:prstGeom prst="line">
            <a:avLst/>
          </a:prstGeom>
          <a:noFill/>
          <a:ln w="12700">
            <a:solidFill>
              <a:srgbClr val="D6EF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182880" y="1078992"/>
            <a:ext cx="5897880" cy="1719072"/>
          </a:xfrm>
          <a:prstGeom prst="roundRect">
            <a:avLst>
              <a:gd name="adj" fmla="val 5319"/>
            </a:avLst>
          </a:prstGeom>
          <a:solidFill>
            <a:srgbClr val="FFFFFF"/>
          </a:solidFill>
          <a:ln w="19050">
            <a:solidFill>
              <a:srgbClr val="1A5C38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182880" y="1078992"/>
            <a:ext cx="5897880" cy="475488"/>
          </a:xfrm>
          <a:prstGeom prst="roundRect">
            <a:avLst>
              <a:gd name="adj" fmla="val 19231"/>
            </a:avLst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182880" y="1353312"/>
            <a:ext cx="5897880" cy="201168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274320" y="1115568"/>
            <a:ext cx="5486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S1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868680" y="1152144"/>
            <a:ext cx="5074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ผลลัพธ์กลยุทธ์ S1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320040" y="1627632"/>
            <a:ext cx="5623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R1.1 รูปแบบการส่งต่อที่มีมาตรการรองรับครอบคลุมกลุ่มเป้าหมาย</a:t>
            </a:r>
            <a:endParaRPr lang="en-US" sz="950" dirty="0"/>
          </a:p>
        </p:txBody>
      </p:sp>
      <p:sp>
        <p:nvSpPr>
          <p:cNvPr id="13" name="Text 10"/>
          <p:cNvSpPr/>
          <p:nvPr/>
        </p:nvSpPr>
        <p:spPr>
          <a:xfrm>
            <a:off x="320040" y="1901952"/>
            <a:ext cx="5623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R1.2 สัดส่วนเด็กฯ ได้รับการช่วยเหลือจากการชี้เป้าของ กสศ.</a:t>
            </a:r>
            <a:endParaRPr lang="en-US" sz="950" dirty="0"/>
          </a:p>
        </p:txBody>
      </p:sp>
      <p:sp>
        <p:nvSpPr>
          <p:cNvPr id="14" name="Text 11"/>
          <p:cNvSpPr/>
          <p:nvPr/>
        </p:nvSpPr>
        <p:spPr>
          <a:xfrm>
            <a:off x="320040" y="2176272"/>
            <a:ext cx="5623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R1.3 อัตรากลับเข้าศึกษาต่อของเด็กที่หลุดออกจากระบบ</a:t>
            </a:r>
            <a:endParaRPr lang="en-US" sz="950" dirty="0"/>
          </a:p>
        </p:txBody>
      </p:sp>
      <p:sp>
        <p:nvSpPr>
          <p:cNvPr id="15" name="Shape 12"/>
          <p:cNvSpPr/>
          <p:nvPr/>
        </p:nvSpPr>
        <p:spPr>
          <a:xfrm>
            <a:off x="6263640" y="1078992"/>
            <a:ext cx="5897880" cy="1719072"/>
          </a:xfrm>
          <a:prstGeom prst="roundRect">
            <a:avLst>
              <a:gd name="adj" fmla="val 5319"/>
            </a:avLst>
          </a:prstGeom>
          <a:solidFill>
            <a:srgbClr val="FFFFFF"/>
          </a:solidFill>
          <a:ln w="19050">
            <a:solidFill>
              <a:srgbClr val="2471A3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6263640" y="1078992"/>
            <a:ext cx="5897880" cy="475488"/>
          </a:xfrm>
          <a:prstGeom prst="roundRect">
            <a:avLst>
              <a:gd name="adj" fmla="val 19231"/>
            </a:avLst>
          </a:prstGeom>
          <a:solidFill>
            <a:srgbClr val="2471A3"/>
          </a:solidFill>
          <a:ln w="12700">
            <a:solidFill>
              <a:srgbClr val="2471A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6263640" y="1353312"/>
            <a:ext cx="5897880" cy="201168"/>
          </a:xfrm>
          <a:prstGeom prst="rect">
            <a:avLst/>
          </a:prstGeom>
          <a:solidFill>
            <a:srgbClr val="2471A3"/>
          </a:solidFill>
          <a:ln w="12700">
            <a:solidFill>
              <a:srgbClr val="2471A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6355080" y="1115568"/>
            <a:ext cx="5486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S2</a:t>
            </a:r>
            <a:endParaRPr lang="en-US" sz="1600" dirty="0"/>
          </a:p>
        </p:txBody>
      </p:sp>
      <p:sp>
        <p:nvSpPr>
          <p:cNvPr id="19" name="Text 16"/>
          <p:cNvSpPr/>
          <p:nvPr/>
        </p:nvSpPr>
        <p:spPr>
          <a:xfrm>
            <a:off x="6949440" y="1152144"/>
            <a:ext cx="5074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ผลลัพธ์กลยุทธ์ S2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6400800" y="1627632"/>
            <a:ext cx="5623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R2.1 เด็กขาดแคลนฯ ภาคบังคับ ได้รับการค้นหา คัดกรอง ช่วยเหลือ</a:t>
            </a:r>
            <a:endParaRPr lang="en-US" sz="950" dirty="0"/>
          </a:p>
        </p:txBody>
      </p:sp>
      <p:sp>
        <p:nvSpPr>
          <p:cNvPr id="21" name="Text 18"/>
          <p:cNvSpPr/>
          <p:nvPr/>
        </p:nvSpPr>
        <p:spPr>
          <a:xfrm>
            <a:off x="6400800" y="1901952"/>
            <a:ext cx="5623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R2.2 อัตราการคงอยู่ของนักเรียนที่ได้รับการช่วยเหลือจาก กสศ.</a:t>
            </a:r>
            <a:endParaRPr lang="en-US" sz="950" dirty="0"/>
          </a:p>
        </p:txBody>
      </p:sp>
      <p:sp>
        <p:nvSpPr>
          <p:cNvPr id="22" name="Shape 19"/>
          <p:cNvSpPr/>
          <p:nvPr/>
        </p:nvSpPr>
        <p:spPr>
          <a:xfrm>
            <a:off x="182880" y="2907792"/>
            <a:ext cx="5897880" cy="1719072"/>
          </a:xfrm>
          <a:prstGeom prst="roundRect">
            <a:avLst>
              <a:gd name="adj" fmla="val 5319"/>
            </a:avLst>
          </a:prstGeom>
          <a:solidFill>
            <a:srgbClr val="FFFFFF"/>
          </a:solidFill>
          <a:ln w="19050">
            <a:solidFill>
              <a:srgbClr val="2A7D4F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0"/>
          <p:cNvSpPr/>
          <p:nvPr/>
        </p:nvSpPr>
        <p:spPr>
          <a:xfrm>
            <a:off x="182880" y="2907792"/>
            <a:ext cx="5897880" cy="475488"/>
          </a:xfrm>
          <a:prstGeom prst="roundRect">
            <a:avLst>
              <a:gd name="adj" fmla="val 19231"/>
            </a:avLst>
          </a:prstGeom>
          <a:solidFill>
            <a:srgbClr val="2A7D4F"/>
          </a:solidFill>
          <a:ln w="1270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1"/>
          <p:cNvSpPr/>
          <p:nvPr/>
        </p:nvSpPr>
        <p:spPr>
          <a:xfrm>
            <a:off x="182880" y="3182112"/>
            <a:ext cx="5897880" cy="201168"/>
          </a:xfrm>
          <a:prstGeom prst="rect">
            <a:avLst/>
          </a:prstGeom>
          <a:solidFill>
            <a:srgbClr val="2A7D4F"/>
          </a:solidFill>
          <a:ln w="1270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274320" y="2944368"/>
            <a:ext cx="5486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S3</a:t>
            </a:r>
            <a:endParaRPr lang="en-US" sz="1600" dirty="0"/>
          </a:p>
        </p:txBody>
      </p:sp>
      <p:sp>
        <p:nvSpPr>
          <p:cNvPr id="26" name="Text 23"/>
          <p:cNvSpPr/>
          <p:nvPr/>
        </p:nvSpPr>
        <p:spPr>
          <a:xfrm>
            <a:off x="868680" y="2980944"/>
            <a:ext cx="5074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ผลลัพธ์กลยุทธ์ S3</a:t>
            </a:r>
            <a:endParaRPr lang="en-US" sz="1200" dirty="0"/>
          </a:p>
        </p:txBody>
      </p:sp>
      <p:sp>
        <p:nvSpPr>
          <p:cNvPr id="27" name="Text 24"/>
          <p:cNvSpPr/>
          <p:nvPr/>
        </p:nvSpPr>
        <p:spPr>
          <a:xfrm>
            <a:off x="320040" y="3456432"/>
            <a:ext cx="5623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R3.1 ผลสัมฤทธิ์/ทักษะผู้เรียนในต้นแบบเพิ่มสูงขึ้น</a:t>
            </a:r>
            <a:endParaRPr lang="en-US" sz="950" dirty="0"/>
          </a:p>
        </p:txBody>
      </p:sp>
      <p:sp>
        <p:nvSpPr>
          <p:cNvPr id="28" name="Text 25"/>
          <p:cNvSpPr/>
          <p:nvPr/>
        </p:nvSpPr>
        <p:spPr>
          <a:xfrm>
            <a:off x="320040" y="3730752"/>
            <a:ext cx="5623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R3.2 ช่องว่างทรัพยากรและผลสัมฤทธิ์โรงเรียนขนาดเล็กห่างไกลลดลง</a:t>
            </a:r>
            <a:endParaRPr lang="en-US" sz="950" dirty="0"/>
          </a:p>
        </p:txBody>
      </p:sp>
      <p:sp>
        <p:nvSpPr>
          <p:cNvPr id="29" name="Text 26"/>
          <p:cNvSpPr/>
          <p:nvPr/>
        </p:nvSpPr>
        <p:spPr>
          <a:xfrm>
            <a:off x="320040" y="4005072"/>
            <a:ext cx="5623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R3.3 เครือข่ายขยายต้นแบบโรงเรียนพัฒนาคุณภาพ</a:t>
            </a:r>
            <a:endParaRPr lang="en-US" sz="950" dirty="0"/>
          </a:p>
        </p:txBody>
      </p:sp>
      <p:sp>
        <p:nvSpPr>
          <p:cNvPr id="30" name="Text 27"/>
          <p:cNvSpPr/>
          <p:nvPr/>
        </p:nvSpPr>
        <p:spPr>
          <a:xfrm>
            <a:off x="320040" y="4279392"/>
            <a:ext cx="5623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R3.4 เยาวชนขาดแคลนได้รับโอกาสพัฒนาอาชีพจนมีงานทำ</a:t>
            </a:r>
            <a:endParaRPr lang="en-US" sz="950" dirty="0"/>
          </a:p>
        </p:txBody>
      </p:sp>
      <p:sp>
        <p:nvSpPr>
          <p:cNvPr id="31" name="Shape 28"/>
          <p:cNvSpPr/>
          <p:nvPr/>
        </p:nvSpPr>
        <p:spPr>
          <a:xfrm>
            <a:off x="6263640" y="2907792"/>
            <a:ext cx="5897880" cy="1719072"/>
          </a:xfrm>
          <a:prstGeom prst="roundRect">
            <a:avLst>
              <a:gd name="adj" fmla="val 5319"/>
            </a:avLst>
          </a:prstGeom>
          <a:solidFill>
            <a:srgbClr val="FFFFFF"/>
          </a:solidFill>
          <a:ln w="19050">
            <a:solidFill>
              <a:srgbClr val="7D6608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Shape 29"/>
          <p:cNvSpPr/>
          <p:nvPr/>
        </p:nvSpPr>
        <p:spPr>
          <a:xfrm>
            <a:off x="6263640" y="2907792"/>
            <a:ext cx="5897880" cy="475488"/>
          </a:xfrm>
          <a:prstGeom prst="roundRect">
            <a:avLst>
              <a:gd name="adj" fmla="val 19231"/>
            </a:avLst>
          </a:prstGeom>
          <a:solidFill>
            <a:srgbClr val="7D6608"/>
          </a:solidFill>
          <a:ln w="12700">
            <a:solidFill>
              <a:srgbClr val="7D660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0"/>
          <p:cNvSpPr/>
          <p:nvPr/>
        </p:nvSpPr>
        <p:spPr>
          <a:xfrm>
            <a:off x="6263640" y="3182112"/>
            <a:ext cx="5897880" cy="201168"/>
          </a:xfrm>
          <a:prstGeom prst="rect">
            <a:avLst/>
          </a:prstGeom>
          <a:solidFill>
            <a:srgbClr val="7D6608"/>
          </a:solidFill>
          <a:ln w="12700">
            <a:solidFill>
              <a:srgbClr val="7D660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1"/>
          <p:cNvSpPr/>
          <p:nvPr/>
        </p:nvSpPr>
        <p:spPr>
          <a:xfrm>
            <a:off x="6355080" y="2944368"/>
            <a:ext cx="5486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S4</a:t>
            </a:r>
            <a:endParaRPr lang="en-US" sz="1600" dirty="0"/>
          </a:p>
        </p:txBody>
      </p:sp>
      <p:sp>
        <p:nvSpPr>
          <p:cNvPr id="35" name="Text 32"/>
          <p:cNvSpPr/>
          <p:nvPr/>
        </p:nvSpPr>
        <p:spPr>
          <a:xfrm>
            <a:off x="6949440" y="2980944"/>
            <a:ext cx="5074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ผลลัพธ์กลยุทธ์ S4</a:t>
            </a:r>
            <a:endParaRPr lang="en-US" sz="1200" dirty="0"/>
          </a:p>
        </p:txBody>
      </p:sp>
      <p:sp>
        <p:nvSpPr>
          <p:cNvPr id="36" name="Text 33"/>
          <p:cNvSpPr/>
          <p:nvPr/>
        </p:nvSpPr>
        <p:spPr>
          <a:xfrm>
            <a:off x="6400800" y="3456432"/>
            <a:ext cx="5623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R4.1 ภาคีเครือข่าย/สมัชชาในพื้นที่มีส่วนร่วมลดความเหลื่อมล้ำ</a:t>
            </a:r>
            <a:endParaRPr lang="en-US" sz="950" dirty="0"/>
          </a:p>
        </p:txBody>
      </p:sp>
      <p:sp>
        <p:nvSpPr>
          <p:cNvPr id="37" name="Text 34"/>
          <p:cNvSpPr/>
          <p:nvPr/>
        </p:nvSpPr>
        <p:spPr>
          <a:xfrm>
            <a:off x="6400800" y="3730752"/>
            <a:ext cx="5623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R4.2 ระบบและกลไกรองรับการขับเคลื่อนโดยภาคีและประชาสังคม</a:t>
            </a:r>
            <a:endParaRPr lang="en-US" sz="950" dirty="0"/>
          </a:p>
        </p:txBody>
      </p:sp>
      <p:sp>
        <p:nvSpPr>
          <p:cNvPr id="38" name="Text 35"/>
          <p:cNvSpPr/>
          <p:nvPr/>
        </p:nvSpPr>
        <p:spPr>
          <a:xfrm>
            <a:off x="6400800" y="4005072"/>
            <a:ext cx="5623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R4.3 สัดส่วนงบประมาณการศึกษาจัดสรรตามหลักความเสมอภาค</a:t>
            </a:r>
            <a:endParaRPr lang="en-US" sz="950" dirty="0"/>
          </a:p>
        </p:txBody>
      </p:sp>
      <p:sp>
        <p:nvSpPr>
          <p:cNvPr id="39" name="Shape 36"/>
          <p:cNvSpPr/>
          <p:nvPr/>
        </p:nvSpPr>
        <p:spPr>
          <a:xfrm>
            <a:off x="182880" y="4736592"/>
            <a:ext cx="5897880" cy="1719072"/>
          </a:xfrm>
          <a:prstGeom prst="roundRect">
            <a:avLst>
              <a:gd name="adj" fmla="val 5319"/>
            </a:avLst>
          </a:prstGeom>
          <a:solidFill>
            <a:srgbClr val="FFFFFF"/>
          </a:solidFill>
          <a:ln w="19050">
            <a:solidFill>
              <a:srgbClr val="1A6B5E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0" name="Shape 37"/>
          <p:cNvSpPr/>
          <p:nvPr/>
        </p:nvSpPr>
        <p:spPr>
          <a:xfrm>
            <a:off x="182880" y="4736592"/>
            <a:ext cx="5897880" cy="475488"/>
          </a:xfrm>
          <a:prstGeom prst="roundRect">
            <a:avLst>
              <a:gd name="adj" fmla="val 19231"/>
            </a:avLst>
          </a:prstGeom>
          <a:solidFill>
            <a:srgbClr val="1A6B5E"/>
          </a:solidFill>
          <a:ln w="12700">
            <a:solidFill>
              <a:srgbClr val="1A6B5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Shape 38"/>
          <p:cNvSpPr/>
          <p:nvPr/>
        </p:nvSpPr>
        <p:spPr>
          <a:xfrm>
            <a:off x="182880" y="5010912"/>
            <a:ext cx="5897880" cy="201168"/>
          </a:xfrm>
          <a:prstGeom prst="rect">
            <a:avLst/>
          </a:prstGeom>
          <a:solidFill>
            <a:srgbClr val="1A6B5E"/>
          </a:solidFill>
          <a:ln w="12700">
            <a:solidFill>
              <a:srgbClr val="1A6B5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39"/>
          <p:cNvSpPr/>
          <p:nvPr/>
        </p:nvSpPr>
        <p:spPr>
          <a:xfrm>
            <a:off x="274320" y="4773168"/>
            <a:ext cx="5486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S5</a:t>
            </a:r>
            <a:endParaRPr lang="en-US" sz="1600" dirty="0"/>
          </a:p>
        </p:txBody>
      </p:sp>
      <p:sp>
        <p:nvSpPr>
          <p:cNvPr id="43" name="Text 40"/>
          <p:cNvSpPr/>
          <p:nvPr/>
        </p:nvSpPr>
        <p:spPr>
          <a:xfrm>
            <a:off x="868680" y="4809744"/>
            <a:ext cx="5074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ผลลัพธ์กลยุทธ์ S5</a:t>
            </a:r>
            <a:endParaRPr lang="en-US" sz="1200" dirty="0"/>
          </a:p>
        </p:txBody>
      </p:sp>
      <p:sp>
        <p:nvSpPr>
          <p:cNvPr id="44" name="Text 41"/>
          <p:cNvSpPr/>
          <p:nvPr/>
        </p:nvSpPr>
        <p:spPr>
          <a:xfrm>
            <a:off x="320040" y="5285232"/>
            <a:ext cx="5623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R5.1 งานวิจัย องค์ความรู้ นวัตกรรม ถูกนำไปพัฒนา ส่งต่อ หรือเป็นข้อเสนอนโยบาย</a:t>
            </a:r>
            <a:endParaRPr lang="en-US" sz="950" dirty="0"/>
          </a:p>
        </p:txBody>
      </p:sp>
      <p:sp>
        <p:nvSpPr>
          <p:cNvPr id="45" name="Text 42"/>
          <p:cNvSpPr/>
          <p:nvPr/>
        </p:nvSpPr>
        <p:spPr>
          <a:xfrm>
            <a:off x="320040" y="5559552"/>
            <a:ext cx="5623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R5.2 ข้อเสนอเชิงนโยบายถูกนำไปขับเคลื่อนบรรลุเป้าประสงค์</a:t>
            </a:r>
            <a:endParaRPr lang="en-US" sz="950" dirty="0"/>
          </a:p>
        </p:txBody>
      </p:sp>
      <p:sp>
        <p:nvSpPr>
          <p:cNvPr id="46" name="Shape 43"/>
          <p:cNvSpPr/>
          <p:nvPr/>
        </p:nvSpPr>
        <p:spPr>
          <a:xfrm>
            <a:off x="6263640" y="4736592"/>
            <a:ext cx="5897880" cy="1719072"/>
          </a:xfrm>
          <a:prstGeom prst="roundRect">
            <a:avLst>
              <a:gd name="adj" fmla="val 5319"/>
            </a:avLst>
          </a:prstGeom>
          <a:solidFill>
            <a:srgbClr val="FFFFFF"/>
          </a:solidFill>
          <a:ln w="19050">
            <a:solidFill>
              <a:srgbClr val="6C3483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7" name="Shape 44"/>
          <p:cNvSpPr/>
          <p:nvPr/>
        </p:nvSpPr>
        <p:spPr>
          <a:xfrm>
            <a:off x="6263640" y="4736592"/>
            <a:ext cx="5897880" cy="475488"/>
          </a:xfrm>
          <a:prstGeom prst="roundRect">
            <a:avLst>
              <a:gd name="adj" fmla="val 19231"/>
            </a:avLst>
          </a:prstGeom>
          <a:solidFill>
            <a:srgbClr val="6C3483"/>
          </a:solidFill>
          <a:ln w="12700">
            <a:solidFill>
              <a:srgbClr val="6C348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Shape 45"/>
          <p:cNvSpPr/>
          <p:nvPr/>
        </p:nvSpPr>
        <p:spPr>
          <a:xfrm>
            <a:off x="6263640" y="5010912"/>
            <a:ext cx="5897880" cy="201168"/>
          </a:xfrm>
          <a:prstGeom prst="rect">
            <a:avLst/>
          </a:prstGeom>
          <a:solidFill>
            <a:srgbClr val="6C3483"/>
          </a:solidFill>
          <a:ln w="12700">
            <a:solidFill>
              <a:srgbClr val="6C348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6"/>
          <p:cNvSpPr/>
          <p:nvPr/>
        </p:nvSpPr>
        <p:spPr>
          <a:xfrm>
            <a:off x="6355080" y="4773168"/>
            <a:ext cx="5486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S6</a:t>
            </a:r>
            <a:endParaRPr lang="en-US" sz="1600" dirty="0"/>
          </a:p>
        </p:txBody>
      </p:sp>
      <p:sp>
        <p:nvSpPr>
          <p:cNvPr id="50" name="Text 47"/>
          <p:cNvSpPr/>
          <p:nvPr/>
        </p:nvSpPr>
        <p:spPr>
          <a:xfrm>
            <a:off x="6949440" y="4809744"/>
            <a:ext cx="5074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ผลลัพธ์กลยุทธ์ S6</a:t>
            </a:r>
            <a:endParaRPr lang="en-US" sz="1200" dirty="0"/>
          </a:p>
        </p:txBody>
      </p:sp>
      <p:sp>
        <p:nvSpPr>
          <p:cNvPr id="51" name="Text 48"/>
          <p:cNvSpPr/>
          <p:nvPr/>
        </p:nvSpPr>
        <p:spPr>
          <a:xfrm>
            <a:off x="6400800" y="5285232"/>
            <a:ext cx="5623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R6.1 ระดับความผูกพันกับองค์กรของพนักงาน</a:t>
            </a:r>
            <a:endParaRPr lang="en-US" sz="950" dirty="0"/>
          </a:p>
        </p:txBody>
      </p:sp>
      <p:sp>
        <p:nvSpPr>
          <p:cNvPr id="52" name="Text 49"/>
          <p:cNvSpPr/>
          <p:nvPr/>
        </p:nvSpPr>
        <p:spPr>
          <a:xfrm>
            <a:off x="6400800" y="5559552"/>
            <a:ext cx="5623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R6.2 ศักยภาพพนักงานตอบโจทย์การขับเคลื่อนภารกิจ</a:t>
            </a:r>
            <a:endParaRPr lang="en-US" sz="950" dirty="0"/>
          </a:p>
        </p:txBody>
      </p:sp>
      <p:sp>
        <p:nvSpPr>
          <p:cNvPr id="53" name="Text 50"/>
          <p:cNvSpPr/>
          <p:nvPr/>
        </p:nvSpPr>
        <p:spPr>
          <a:xfrm>
            <a:off x="6400800" y="5833872"/>
            <a:ext cx="5623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R6.3 เพิ่มประสิทธิภาพการทำงานเชิงคุณภาพขององค์กร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828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60120" y="91440"/>
            <a:ext cx="10515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ความสอดคล้องกับแผนระดับชาติและนโยบายรัฐบาล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274320" y="6565392"/>
            <a:ext cx="1164031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36E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O5 แผนยุทธศาสตร์หรือแผนพัฒนาหน่วยงาน | กสศ. ITA 2569  </a:t>
            </a:r>
            <a:r>
              <a:rPr lang="en-US" sz="900" b="1" dirty="0">
                <a:solidFill>
                  <a:srgbClr val="636E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8/11</a:t>
            </a:r>
            <a:endParaRPr lang="en-US" sz="900" dirty="0"/>
          </a:p>
        </p:txBody>
      </p:sp>
      <p:sp>
        <p:nvSpPr>
          <p:cNvPr id="6" name="Shape 3"/>
          <p:cNvSpPr/>
          <p:nvPr/>
        </p:nvSpPr>
        <p:spPr>
          <a:xfrm>
            <a:off x="274320" y="6537960"/>
            <a:ext cx="11640312" cy="0"/>
          </a:xfrm>
          <a:prstGeom prst="line">
            <a:avLst/>
          </a:prstGeom>
          <a:noFill/>
          <a:ln w="12700">
            <a:solidFill>
              <a:srgbClr val="D6EF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228600" y="1097280"/>
            <a:ext cx="5760720" cy="2450592"/>
          </a:xfrm>
          <a:prstGeom prst="roundRect">
            <a:avLst>
              <a:gd name="adj" fmla="val 4478"/>
            </a:avLst>
          </a:prstGeom>
          <a:solidFill>
            <a:srgbClr val="FFFFFF"/>
          </a:solidFill>
          <a:ln w="19050">
            <a:solidFill>
              <a:srgbClr val="1A5C38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228600" y="1097280"/>
            <a:ext cx="5760720" cy="658368"/>
          </a:xfrm>
          <a:prstGeom prst="roundRect">
            <a:avLst>
              <a:gd name="adj" fmla="val 16667"/>
            </a:avLst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228600" y="1508760"/>
            <a:ext cx="5760720" cy="246888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28" y="1207008"/>
            <a:ext cx="438912" cy="438912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886968" y="1152144"/>
            <a:ext cx="4983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ยุทธศาสตร์ชาติ 20 ปี  (ด้านที่ 4)</a:t>
            </a:r>
            <a:endParaRPr lang="en-US" sz="1150" dirty="0"/>
          </a:p>
        </p:txBody>
      </p:sp>
      <p:sp>
        <p:nvSpPr>
          <p:cNvPr id="12" name="Text 8"/>
          <p:cNvSpPr/>
          <p:nvPr/>
        </p:nvSpPr>
        <p:spPr>
          <a:xfrm>
            <a:off x="365760" y="1810512"/>
            <a:ext cx="54864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5C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การสร้างโอกาสและความเสมอภาคทางสังคม</a:t>
            </a:r>
            <a:endParaRPr lang="en-US" sz="1200" dirty="0"/>
          </a:p>
        </p:txBody>
      </p:sp>
      <p:sp>
        <p:nvSpPr>
          <p:cNvPr id="13" name="Text 9"/>
          <p:cNvSpPr/>
          <p:nvPr/>
        </p:nvSpPr>
        <p:spPr>
          <a:xfrm>
            <a:off x="365760" y="2231136"/>
            <a:ext cx="54864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ลดความเหลื่อมล้ำ สร้างความเป็นธรรมทุกมิติ ลงทุนทางสังคมมุ่งเป้าช่วยเหลือกลุ่มยากจน ตัดวงจรความยากจนข้ามรุ่น</a:t>
            </a:r>
            <a:endParaRPr lang="en-US" sz="1050" dirty="0"/>
          </a:p>
        </p:txBody>
      </p:sp>
      <p:sp>
        <p:nvSpPr>
          <p:cNvPr id="14" name="Shape 10"/>
          <p:cNvSpPr/>
          <p:nvPr/>
        </p:nvSpPr>
        <p:spPr>
          <a:xfrm>
            <a:off x="6217920" y="1097280"/>
            <a:ext cx="5760720" cy="2450592"/>
          </a:xfrm>
          <a:prstGeom prst="roundRect">
            <a:avLst>
              <a:gd name="adj" fmla="val 4478"/>
            </a:avLst>
          </a:prstGeom>
          <a:solidFill>
            <a:srgbClr val="FFFFFF"/>
          </a:solidFill>
          <a:ln w="19050">
            <a:solidFill>
              <a:srgbClr val="2A7D4F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6217920" y="1097280"/>
            <a:ext cx="5760720" cy="658368"/>
          </a:xfrm>
          <a:prstGeom prst="roundRect">
            <a:avLst>
              <a:gd name="adj" fmla="val 16667"/>
            </a:avLst>
          </a:prstGeom>
          <a:solidFill>
            <a:srgbClr val="2A7D4F"/>
          </a:solidFill>
          <a:ln w="1270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2"/>
          <p:cNvSpPr/>
          <p:nvPr/>
        </p:nvSpPr>
        <p:spPr>
          <a:xfrm>
            <a:off x="6217920" y="1508760"/>
            <a:ext cx="5760720" cy="246888"/>
          </a:xfrm>
          <a:prstGeom prst="rect">
            <a:avLst/>
          </a:prstGeom>
          <a:solidFill>
            <a:srgbClr val="2A7D4F"/>
          </a:solidFill>
          <a:ln w="1270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7648" y="1207008"/>
            <a:ext cx="438912" cy="438912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6876288" y="1152144"/>
            <a:ext cx="4983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แผนแม่บทภายใต้ยุทธศาสตร์ชาติ  (ประเด็นที่ 17)</a:t>
            </a:r>
            <a:endParaRPr lang="en-US" sz="1150" dirty="0"/>
          </a:p>
        </p:txBody>
      </p:sp>
      <p:sp>
        <p:nvSpPr>
          <p:cNvPr id="19" name="Text 14"/>
          <p:cNvSpPr/>
          <p:nvPr/>
        </p:nvSpPr>
        <p:spPr>
          <a:xfrm>
            <a:off x="6355080" y="1810512"/>
            <a:ext cx="54864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A7D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ความเสมอภาคและหลักประกันทางสังคม</a:t>
            </a:r>
            <a:endParaRPr lang="en-US" sz="1200" dirty="0"/>
          </a:p>
        </p:txBody>
      </p:sp>
      <p:sp>
        <p:nvSpPr>
          <p:cNvPr id="20" name="Text 15"/>
          <p:cNvSpPr/>
          <p:nvPr/>
        </p:nvSpPr>
        <p:spPr>
          <a:xfrm>
            <a:off x="6355080" y="2231136"/>
            <a:ext cx="54864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คนไทยทุกคนได้รับหลักประกันทางสังคมเพิ่มขึ้น / ดัชนีความยากจนหลากหลายมิติลดลง ≥ 5% ต่อปี</a:t>
            </a:r>
            <a:endParaRPr lang="en-US" sz="1050" dirty="0"/>
          </a:p>
        </p:txBody>
      </p:sp>
      <p:sp>
        <p:nvSpPr>
          <p:cNvPr id="21" name="Shape 16"/>
          <p:cNvSpPr/>
          <p:nvPr/>
        </p:nvSpPr>
        <p:spPr>
          <a:xfrm>
            <a:off x="228600" y="3703320"/>
            <a:ext cx="5760720" cy="2450592"/>
          </a:xfrm>
          <a:prstGeom prst="roundRect">
            <a:avLst>
              <a:gd name="adj" fmla="val 4478"/>
            </a:avLst>
          </a:prstGeom>
          <a:solidFill>
            <a:srgbClr val="FFFFFF"/>
          </a:solidFill>
          <a:ln w="19050">
            <a:solidFill>
              <a:srgbClr val="1D6A8A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17"/>
          <p:cNvSpPr/>
          <p:nvPr/>
        </p:nvSpPr>
        <p:spPr>
          <a:xfrm>
            <a:off x="228600" y="3703320"/>
            <a:ext cx="5760720" cy="658368"/>
          </a:xfrm>
          <a:prstGeom prst="roundRect">
            <a:avLst>
              <a:gd name="adj" fmla="val 16667"/>
            </a:avLst>
          </a:prstGeom>
          <a:solidFill>
            <a:srgbClr val="1D6A8A"/>
          </a:solidFill>
          <a:ln w="12700">
            <a:solidFill>
              <a:srgbClr val="1D6A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18"/>
          <p:cNvSpPr/>
          <p:nvPr/>
        </p:nvSpPr>
        <p:spPr>
          <a:xfrm>
            <a:off x="228600" y="4114800"/>
            <a:ext cx="5760720" cy="246888"/>
          </a:xfrm>
          <a:prstGeom prst="rect">
            <a:avLst/>
          </a:prstGeom>
          <a:solidFill>
            <a:srgbClr val="1D6A8A"/>
          </a:solidFill>
          <a:ln w="12700">
            <a:solidFill>
              <a:srgbClr val="1D6A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4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328" y="3813048"/>
            <a:ext cx="438912" cy="438912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886968" y="3758184"/>
            <a:ext cx="4983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แผนพัฒนาเศรษฐกิจและสังคมแห่งชาติ ฉบับที่ 13  (หมุดหมายที่ 9)</a:t>
            </a:r>
            <a:endParaRPr lang="en-US" sz="1150" dirty="0"/>
          </a:p>
        </p:txBody>
      </p:sp>
      <p:sp>
        <p:nvSpPr>
          <p:cNvPr id="26" name="Text 20"/>
          <p:cNvSpPr/>
          <p:nvPr/>
        </p:nvSpPr>
        <p:spPr>
          <a:xfrm>
            <a:off x="365760" y="4416552"/>
            <a:ext cx="54864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D6A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ไทยมีความยากจนข้ามรุ่นลดลง</a:t>
            </a:r>
            <a:endParaRPr lang="en-US" sz="1200" dirty="0"/>
          </a:p>
        </p:txBody>
      </p:sp>
      <p:sp>
        <p:nvSpPr>
          <p:cNvPr id="27" name="Text 21"/>
          <p:cNvSpPr/>
          <p:nvPr/>
        </p:nvSpPr>
        <p:spPr>
          <a:xfrm>
            <a:off x="365760" y="4837176"/>
            <a:ext cx="54864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เด็กยากจนข้ามรุ่นอัตราเข้าเรียน ม.ต้น ≥ 100% และ ม.ปลาย ≥ 70% / เด็กโตเป็นแรงงานมีทักษะ เพิ่ม ≥ 50%</a:t>
            </a:r>
            <a:endParaRPr lang="en-US" sz="1050" dirty="0"/>
          </a:p>
        </p:txBody>
      </p:sp>
      <p:sp>
        <p:nvSpPr>
          <p:cNvPr id="28" name="Shape 22"/>
          <p:cNvSpPr/>
          <p:nvPr/>
        </p:nvSpPr>
        <p:spPr>
          <a:xfrm>
            <a:off x="6217920" y="3703320"/>
            <a:ext cx="5760720" cy="2450592"/>
          </a:xfrm>
          <a:prstGeom prst="roundRect">
            <a:avLst>
              <a:gd name="adj" fmla="val 4478"/>
            </a:avLst>
          </a:prstGeom>
          <a:solidFill>
            <a:srgbClr val="FFFFFF"/>
          </a:solidFill>
          <a:ln w="19050">
            <a:solidFill>
              <a:srgbClr val="7D6608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3"/>
          <p:cNvSpPr/>
          <p:nvPr/>
        </p:nvSpPr>
        <p:spPr>
          <a:xfrm>
            <a:off x="6217920" y="3703320"/>
            <a:ext cx="5760720" cy="658368"/>
          </a:xfrm>
          <a:prstGeom prst="roundRect">
            <a:avLst>
              <a:gd name="adj" fmla="val 16667"/>
            </a:avLst>
          </a:prstGeom>
          <a:solidFill>
            <a:srgbClr val="7D6608"/>
          </a:solidFill>
          <a:ln w="12700">
            <a:solidFill>
              <a:srgbClr val="7D660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4"/>
          <p:cNvSpPr/>
          <p:nvPr/>
        </p:nvSpPr>
        <p:spPr>
          <a:xfrm>
            <a:off x="6217920" y="4114800"/>
            <a:ext cx="5760720" cy="246888"/>
          </a:xfrm>
          <a:prstGeom prst="rect">
            <a:avLst/>
          </a:prstGeom>
          <a:solidFill>
            <a:srgbClr val="7D6608"/>
          </a:solidFill>
          <a:ln w="12700">
            <a:solidFill>
              <a:srgbClr val="7D660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1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27648" y="3813048"/>
            <a:ext cx="438912" cy="438912"/>
          </a:xfrm>
          <a:prstGeom prst="rect">
            <a:avLst/>
          </a:prstGeom>
        </p:spPr>
      </p:pic>
      <p:sp>
        <p:nvSpPr>
          <p:cNvPr id="32" name="Text 25"/>
          <p:cNvSpPr/>
          <p:nvPr/>
        </p:nvSpPr>
        <p:spPr>
          <a:xfrm>
            <a:off x="6876288" y="3758184"/>
            <a:ext cx="4983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นโยบายรัฐบาลด้านการศึกษา</a:t>
            </a:r>
            <a:endParaRPr lang="en-US" sz="1150" dirty="0"/>
          </a:p>
        </p:txBody>
      </p:sp>
      <p:sp>
        <p:nvSpPr>
          <p:cNvPr id="33" name="Text 26"/>
          <p:cNvSpPr/>
          <p:nvPr/>
        </p:nvSpPr>
        <p:spPr>
          <a:xfrm>
            <a:off x="6355080" y="4416552"/>
            <a:ext cx="54864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7D66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ปฏิรูปการศึกษา สร้างสังคมแห่งการเรียนรู้ตลอดชีวิต</a:t>
            </a:r>
            <a:endParaRPr lang="en-US" sz="1200" dirty="0"/>
          </a:p>
        </p:txBody>
      </p:sp>
      <p:sp>
        <p:nvSpPr>
          <p:cNvPr id="34" name="Text 27"/>
          <p:cNvSpPr/>
          <p:nvPr/>
        </p:nvSpPr>
        <p:spPr>
          <a:xfrm>
            <a:off x="6355080" y="4837176"/>
            <a:ext cx="54864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เสริมสร้างศักยภาพผู้เรียนตามความถนัด กระจายอำนาจการศึกษา คุณภาพครูทั้งประเทศ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828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60120" y="91440"/>
            <a:ext cx="10515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กรอบการติดตามและประเมินผล  (Monitoring &amp; Evaluation)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274320" y="6565392"/>
            <a:ext cx="1164031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36E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O5 แผนยุทธศาสตร์หรือแผนพัฒนาหน่วยงาน | กสศ. ITA 2569  </a:t>
            </a:r>
            <a:r>
              <a:rPr lang="en-US" sz="900" b="1" dirty="0">
                <a:solidFill>
                  <a:srgbClr val="636E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9/11</a:t>
            </a:r>
            <a:endParaRPr lang="en-US" sz="900" dirty="0"/>
          </a:p>
        </p:txBody>
      </p:sp>
      <p:sp>
        <p:nvSpPr>
          <p:cNvPr id="6" name="Shape 3"/>
          <p:cNvSpPr/>
          <p:nvPr/>
        </p:nvSpPr>
        <p:spPr>
          <a:xfrm>
            <a:off x="274320" y="6537960"/>
            <a:ext cx="11640312" cy="0"/>
          </a:xfrm>
          <a:prstGeom prst="line">
            <a:avLst/>
          </a:prstGeom>
          <a:noFill/>
          <a:ln w="12700">
            <a:solidFill>
              <a:srgbClr val="D6EF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228600" y="1051560"/>
            <a:ext cx="3840480" cy="5349240"/>
          </a:xfrm>
          <a:prstGeom prst="roundRect">
            <a:avLst>
              <a:gd name="adj" fmla="val 2857"/>
            </a:avLst>
          </a:prstGeom>
          <a:solidFill>
            <a:srgbClr val="1A5C38"/>
          </a:solidFill>
          <a:ln w="12700">
            <a:solidFill>
              <a:srgbClr val="3EA06B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320040" y="109728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C8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กรอบ Balanced Scorecard (BSC)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347472" y="1664208"/>
            <a:ext cx="3611880" cy="1325880"/>
          </a:xfrm>
          <a:prstGeom prst="roundRect">
            <a:avLst>
              <a:gd name="adj" fmla="val 5517"/>
            </a:avLst>
          </a:prstGeom>
          <a:solidFill>
            <a:srgbClr val="2A7D4F">
              <a:alpha val="80000"/>
            </a:srgbClr>
          </a:solidFill>
          <a:ln w="12700">
            <a:solidFill>
              <a:srgbClr val="3EA0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438912" y="1755648"/>
            <a:ext cx="3429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8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ผู้มีส่วนได้ส่วนเสีย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438912" y="2139696"/>
            <a:ext cx="3429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G1/G2/G3 — เด็ก ครู ชุมชน ภาคีเครือข่าย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347472" y="3172968"/>
            <a:ext cx="3611880" cy="1325880"/>
          </a:xfrm>
          <a:prstGeom prst="roundRect">
            <a:avLst>
              <a:gd name="adj" fmla="val 5517"/>
            </a:avLst>
          </a:prstGeom>
          <a:solidFill>
            <a:srgbClr val="2A7D4F">
              <a:alpha val="80000"/>
            </a:srgbClr>
          </a:solidFill>
          <a:ln w="12700">
            <a:solidFill>
              <a:srgbClr val="3EA0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438912" y="3264408"/>
            <a:ext cx="3429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8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กระบวนการภายใน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438912" y="3648456"/>
            <a:ext cx="3429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วิจัย สื่อสาร ขับเคลื่อนนโยบาย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347472" y="4681728"/>
            <a:ext cx="3611880" cy="1325880"/>
          </a:xfrm>
          <a:prstGeom prst="roundRect">
            <a:avLst>
              <a:gd name="adj" fmla="val 5517"/>
            </a:avLst>
          </a:prstGeom>
          <a:solidFill>
            <a:srgbClr val="2A7D4F">
              <a:alpha val="80000"/>
            </a:srgbClr>
          </a:solidFill>
          <a:ln w="12700">
            <a:solidFill>
              <a:srgbClr val="3EA0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438912" y="4773168"/>
            <a:ext cx="3429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8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การเรียนรู้และพัฒนา</a:t>
            </a:r>
            <a:endParaRPr lang="en-US" sz="1200" dirty="0"/>
          </a:p>
        </p:txBody>
      </p:sp>
      <p:sp>
        <p:nvSpPr>
          <p:cNvPr id="17" name="Text 14"/>
          <p:cNvSpPr/>
          <p:nvPr/>
        </p:nvSpPr>
        <p:spPr>
          <a:xfrm>
            <a:off x="438912" y="5157216"/>
            <a:ext cx="3429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บุคลากร ระบบ KM องค์กรแห่งการเรียนรู้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4297680" y="1078992"/>
            <a:ext cx="7589520" cy="1207008"/>
          </a:xfrm>
          <a:prstGeom prst="roundRect">
            <a:avLst>
              <a:gd name="adj" fmla="val 7576"/>
            </a:avLst>
          </a:prstGeom>
          <a:solidFill>
            <a:srgbClr val="FFFFFF"/>
          </a:solidFill>
          <a:ln w="19050">
            <a:solidFill>
              <a:srgbClr val="1A5C38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6"/>
          <p:cNvSpPr/>
          <p:nvPr/>
        </p:nvSpPr>
        <p:spPr>
          <a:xfrm>
            <a:off x="4297680" y="1078992"/>
            <a:ext cx="2286000" cy="1207008"/>
          </a:xfrm>
          <a:prstGeom prst="roundRect">
            <a:avLst>
              <a:gd name="adj" fmla="val 7576"/>
            </a:avLst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7"/>
          <p:cNvSpPr/>
          <p:nvPr/>
        </p:nvSpPr>
        <p:spPr>
          <a:xfrm>
            <a:off x="5669280" y="1078992"/>
            <a:ext cx="914400" cy="1207008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4343400" y="1170432"/>
            <a:ext cx="2148840" cy="10241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รายไตรมาส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(Q1–Q4)</a:t>
            </a:r>
            <a:endParaRPr lang="en-US" sz="1150" dirty="0"/>
          </a:p>
        </p:txBody>
      </p:sp>
      <p:sp>
        <p:nvSpPr>
          <p:cNvPr id="22" name="Text 19"/>
          <p:cNvSpPr/>
          <p:nvPr/>
        </p:nvSpPr>
        <p:spPr>
          <a:xfrm>
            <a:off x="6629400" y="1216152"/>
            <a:ext cx="5074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รายงานความก้าวหน้า Key Results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ต่อคณะกรรมการบริหาร กสศ.</a:t>
            </a:r>
            <a:endParaRPr lang="en-US" sz="1150" dirty="0"/>
          </a:p>
        </p:txBody>
      </p:sp>
      <p:sp>
        <p:nvSpPr>
          <p:cNvPr id="23" name="Shape 20"/>
          <p:cNvSpPr/>
          <p:nvPr/>
        </p:nvSpPr>
        <p:spPr>
          <a:xfrm>
            <a:off x="4297680" y="2450592"/>
            <a:ext cx="7589520" cy="1207008"/>
          </a:xfrm>
          <a:prstGeom prst="roundRect">
            <a:avLst>
              <a:gd name="adj" fmla="val 7576"/>
            </a:avLst>
          </a:prstGeom>
          <a:solidFill>
            <a:srgbClr val="FFFFFF"/>
          </a:solidFill>
          <a:ln w="19050">
            <a:solidFill>
              <a:srgbClr val="2A7D4F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1"/>
          <p:cNvSpPr/>
          <p:nvPr/>
        </p:nvSpPr>
        <p:spPr>
          <a:xfrm>
            <a:off x="4297680" y="2450592"/>
            <a:ext cx="2286000" cy="1207008"/>
          </a:xfrm>
          <a:prstGeom prst="roundRect">
            <a:avLst>
              <a:gd name="adj" fmla="val 7576"/>
            </a:avLst>
          </a:prstGeom>
          <a:solidFill>
            <a:srgbClr val="2A7D4F"/>
          </a:solidFill>
          <a:ln w="1270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2"/>
          <p:cNvSpPr/>
          <p:nvPr/>
        </p:nvSpPr>
        <p:spPr>
          <a:xfrm>
            <a:off x="5669280" y="2450592"/>
            <a:ext cx="914400" cy="1207008"/>
          </a:xfrm>
          <a:prstGeom prst="rect">
            <a:avLst/>
          </a:prstGeom>
          <a:solidFill>
            <a:srgbClr val="2A7D4F"/>
          </a:solidFill>
          <a:ln w="12700">
            <a:solidFill>
              <a:srgbClr val="2A7D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3"/>
          <p:cNvSpPr/>
          <p:nvPr/>
        </p:nvSpPr>
        <p:spPr>
          <a:xfrm>
            <a:off x="4343400" y="2542032"/>
            <a:ext cx="2148840" cy="10241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รายปีงบประมาณ</a:t>
            </a:r>
            <a:endParaRPr lang="en-US" sz="1150" dirty="0"/>
          </a:p>
        </p:txBody>
      </p:sp>
      <p:sp>
        <p:nvSpPr>
          <p:cNvPr id="27" name="Text 24"/>
          <p:cNvSpPr/>
          <p:nvPr/>
        </p:nvSpPr>
        <p:spPr>
          <a:xfrm>
            <a:off x="6629400" y="2587752"/>
            <a:ext cx="5074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รายงานผลดำเนินงานประจำปี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ทบทวนเป้าหมาย KPI</a:t>
            </a:r>
            <a:endParaRPr lang="en-US" sz="1150" dirty="0"/>
          </a:p>
        </p:txBody>
      </p:sp>
      <p:sp>
        <p:nvSpPr>
          <p:cNvPr id="28" name="Shape 25"/>
          <p:cNvSpPr/>
          <p:nvPr/>
        </p:nvSpPr>
        <p:spPr>
          <a:xfrm>
            <a:off x="4297680" y="3822192"/>
            <a:ext cx="7589520" cy="1207008"/>
          </a:xfrm>
          <a:prstGeom prst="roundRect">
            <a:avLst>
              <a:gd name="adj" fmla="val 7576"/>
            </a:avLst>
          </a:prstGeom>
          <a:solidFill>
            <a:srgbClr val="FFFFFF"/>
          </a:solidFill>
          <a:ln w="19050">
            <a:solidFill>
              <a:srgbClr val="1D6A8A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6"/>
          <p:cNvSpPr/>
          <p:nvPr/>
        </p:nvSpPr>
        <p:spPr>
          <a:xfrm>
            <a:off x="4297680" y="3822192"/>
            <a:ext cx="2286000" cy="1207008"/>
          </a:xfrm>
          <a:prstGeom prst="roundRect">
            <a:avLst>
              <a:gd name="adj" fmla="val 7576"/>
            </a:avLst>
          </a:prstGeom>
          <a:solidFill>
            <a:srgbClr val="1D6A8A"/>
          </a:solidFill>
          <a:ln w="12700">
            <a:solidFill>
              <a:srgbClr val="1D6A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7"/>
          <p:cNvSpPr/>
          <p:nvPr/>
        </p:nvSpPr>
        <p:spPr>
          <a:xfrm>
            <a:off x="5669280" y="3822192"/>
            <a:ext cx="914400" cy="1207008"/>
          </a:xfrm>
          <a:prstGeom prst="rect">
            <a:avLst/>
          </a:prstGeom>
          <a:solidFill>
            <a:srgbClr val="1D6A8A"/>
          </a:solidFill>
          <a:ln w="12700">
            <a:solidFill>
              <a:srgbClr val="1D6A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8"/>
          <p:cNvSpPr/>
          <p:nvPr/>
        </p:nvSpPr>
        <p:spPr>
          <a:xfrm>
            <a:off x="4343400" y="3913632"/>
            <a:ext cx="2148840" cy="10241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กลางแผน (ปี 2569)</a:t>
            </a:r>
            <a:endParaRPr lang="en-US" sz="1150" dirty="0"/>
          </a:p>
        </p:txBody>
      </p:sp>
      <p:sp>
        <p:nvSpPr>
          <p:cNvPr id="32" name="Text 29"/>
          <p:cNvSpPr/>
          <p:nvPr/>
        </p:nvSpPr>
        <p:spPr>
          <a:xfrm>
            <a:off x="6629400" y="3959352"/>
            <a:ext cx="5074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Mid-term Review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วิเคราะห์ผลลัพธ์และปรับทิศทาง</a:t>
            </a:r>
            <a:endParaRPr lang="en-US" sz="1150" dirty="0"/>
          </a:p>
        </p:txBody>
      </p:sp>
      <p:sp>
        <p:nvSpPr>
          <p:cNvPr id="33" name="Shape 30"/>
          <p:cNvSpPr/>
          <p:nvPr/>
        </p:nvSpPr>
        <p:spPr>
          <a:xfrm>
            <a:off x="4297680" y="5193792"/>
            <a:ext cx="7589520" cy="1207008"/>
          </a:xfrm>
          <a:prstGeom prst="roundRect">
            <a:avLst>
              <a:gd name="adj" fmla="val 7576"/>
            </a:avLst>
          </a:prstGeom>
          <a:solidFill>
            <a:srgbClr val="FFFFFF"/>
          </a:solidFill>
          <a:ln w="19050">
            <a:solidFill>
              <a:srgbClr val="7D6608"/>
            </a:solidFill>
            <a:prstDash val="solid"/>
          </a:ln>
          <a:effectLst>
            <a:outerShdw blurRad="101600" dist="3810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4" name="Shape 31"/>
          <p:cNvSpPr/>
          <p:nvPr/>
        </p:nvSpPr>
        <p:spPr>
          <a:xfrm>
            <a:off x="4297680" y="5193792"/>
            <a:ext cx="2286000" cy="1207008"/>
          </a:xfrm>
          <a:prstGeom prst="roundRect">
            <a:avLst>
              <a:gd name="adj" fmla="val 7576"/>
            </a:avLst>
          </a:prstGeom>
          <a:solidFill>
            <a:srgbClr val="7D6608"/>
          </a:solidFill>
          <a:ln w="12700">
            <a:solidFill>
              <a:srgbClr val="7D660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2"/>
          <p:cNvSpPr/>
          <p:nvPr/>
        </p:nvSpPr>
        <p:spPr>
          <a:xfrm>
            <a:off x="5669280" y="5193792"/>
            <a:ext cx="914400" cy="1207008"/>
          </a:xfrm>
          <a:prstGeom prst="rect">
            <a:avLst/>
          </a:prstGeom>
          <a:solidFill>
            <a:srgbClr val="7D6608"/>
          </a:solidFill>
          <a:ln w="12700">
            <a:solidFill>
              <a:srgbClr val="7D660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3"/>
          <p:cNvSpPr/>
          <p:nvPr/>
        </p:nvSpPr>
        <p:spPr>
          <a:xfrm>
            <a:off x="4343400" y="5285232"/>
            <a:ext cx="2148840" cy="10241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สิ้นสุดแผน (ปี 2570)</a:t>
            </a:r>
            <a:endParaRPr lang="en-US" sz="1150" dirty="0"/>
          </a:p>
        </p:txBody>
      </p:sp>
      <p:sp>
        <p:nvSpPr>
          <p:cNvPr id="37" name="Text 34"/>
          <p:cNvSpPr/>
          <p:nvPr/>
        </p:nvSpPr>
        <p:spPr>
          <a:xfrm>
            <a:off x="6629400" y="5330952"/>
            <a:ext cx="5074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ประเมินผลสัมฤทธิ์รวม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Sustainable Systems Change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1778</Words>
  <Application>Microsoft Office PowerPoint</Application>
  <PresentationFormat>Widescreen</PresentationFormat>
  <Paragraphs>238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O5 แผนยุทธศาสตร์ กสศ. ปี 2568–2570 | ITA 2569 v2</dc:title>
  <dc:subject>PptxGenJS Presentation</dc:subject>
  <dc:creator>PptxGenJS</dc:creator>
  <cp:lastModifiedBy>Rachata Aribarg</cp:lastModifiedBy>
  <cp:revision>2</cp:revision>
  <dcterms:created xsi:type="dcterms:W3CDTF">2026-06-12T02:34:17Z</dcterms:created>
  <dcterms:modified xsi:type="dcterms:W3CDTF">2026-06-21T11:14:23Z</dcterms:modified>
</cp:coreProperties>
</file>