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75"/>
    <p:restoredTop sz="94610"/>
  </p:normalViewPr>
  <p:slideViewPr>
    <p:cSldViewPr snapToGrid="0" snapToObjects="1">
      <p:cViewPr varScale="1">
        <p:scale>
          <a:sx n="191" d="100"/>
          <a:sy n="191" d="100"/>
        </p:scale>
        <p:origin x="2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5320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0F4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463040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164592" y="137160"/>
            <a:ext cx="11832336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3053" y="312281"/>
            <a:ext cx="11832336" cy="5079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รายงานผลการดำเนินการเพื่อส่งเสริมคุณธรรมและความโปร่งใสภายในหน่วยงาน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179832" y="906641"/>
            <a:ext cx="1183233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CCE0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ประจำปีงบประมาณ พ.ศ. 2568  |  กองทุนเพื่อความเสมอภาคทางการศึกษา (กสศ.)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164592" y="1691640"/>
            <a:ext cx="1895856" cy="1005840"/>
          </a:xfrm>
          <a:prstGeom prst="roundRect">
            <a:avLst>
              <a:gd name="adj" fmla="val 7273"/>
            </a:avLst>
          </a:prstGeom>
          <a:solidFill>
            <a:srgbClr val="2F5496"/>
          </a:solidFill>
          <a:ln w="12700">
            <a:solidFill>
              <a:srgbClr val="2F54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64592" y="1691640"/>
            <a:ext cx="1895856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(1) มาตรการ/กิจกรรม</a:t>
            </a: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2151888" y="1691640"/>
            <a:ext cx="1895856" cy="1005840"/>
          </a:xfrm>
          <a:prstGeom prst="roundRect">
            <a:avLst>
              <a:gd name="adj" fmla="val 7273"/>
            </a:avLst>
          </a:prstGeom>
          <a:solidFill>
            <a:srgbClr val="2F5496"/>
          </a:solidFill>
          <a:ln w="12700">
            <a:solidFill>
              <a:srgbClr val="2F54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151888" y="1691640"/>
            <a:ext cx="1895856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(2) ขั้นตอน/วิธีการ</a:t>
            </a: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4139184" y="1691640"/>
            <a:ext cx="1895856" cy="1005840"/>
          </a:xfrm>
          <a:prstGeom prst="roundRect">
            <a:avLst>
              <a:gd name="adj" fmla="val 7273"/>
            </a:avLst>
          </a:prstGeom>
          <a:solidFill>
            <a:srgbClr val="2F5496"/>
          </a:solidFill>
          <a:ln w="12700">
            <a:solidFill>
              <a:srgbClr val="2F54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139184" y="1691640"/>
            <a:ext cx="1895856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(3) ช่วงระยะเวลา</a:t>
            </a: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6126480" y="1691640"/>
            <a:ext cx="1895856" cy="1005840"/>
          </a:xfrm>
          <a:prstGeom prst="roundRect">
            <a:avLst>
              <a:gd name="adj" fmla="val 7273"/>
            </a:avLst>
          </a:prstGeom>
          <a:solidFill>
            <a:srgbClr val="2F5496"/>
          </a:solidFill>
          <a:ln w="12700">
            <a:solidFill>
              <a:srgbClr val="2F54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126480" y="1691640"/>
            <a:ext cx="1895856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(4) ผู้รับผิดชอบ</a:t>
            </a: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8113776" y="1691640"/>
            <a:ext cx="1895856" cy="1005840"/>
          </a:xfrm>
          <a:prstGeom prst="roundRect">
            <a:avLst>
              <a:gd name="adj" fmla="val 7273"/>
            </a:avLst>
          </a:prstGeom>
          <a:solidFill>
            <a:srgbClr val="2F5496"/>
          </a:solidFill>
          <a:ln w="12700">
            <a:solidFill>
              <a:srgbClr val="2F54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8113776" y="1691640"/>
            <a:ext cx="1895856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(5) ผลการดำเนินการ</a:t>
            </a:r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(output)</a:t>
            </a: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10101072" y="1691640"/>
            <a:ext cx="1895856" cy="1005840"/>
          </a:xfrm>
          <a:prstGeom prst="roundRect">
            <a:avLst>
              <a:gd name="adj" fmla="val 7273"/>
            </a:avLst>
          </a:prstGeom>
          <a:solidFill>
            <a:srgbClr val="2F5496"/>
          </a:solidFill>
          <a:ln w="12700">
            <a:solidFill>
              <a:srgbClr val="2F54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10101072" y="1691640"/>
            <a:ext cx="1895856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(6) ผลลัพธ์/ผลสัมฤทธิ์</a:t>
            </a:r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(outcome/result)</a:t>
            </a: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164592" y="2834640"/>
            <a:ext cx="11832336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2F5496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ปีงบประมาณ พ.ศ. 2568</a:t>
            </a:r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164592" y="3337560"/>
            <a:ext cx="2855214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BDC9E6"/>
            </a:solidFill>
            <a:prstDash val="solid"/>
          </a:ln>
          <a:effectLst>
            <a:outerShdw blurRad="762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20" name="Text 18"/>
          <p:cNvSpPr/>
          <p:nvPr/>
        </p:nvSpPr>
        <p:spPr>
          <a:xfrm>
            <a:off x="164592" y="3447288"/>
            <a:ext cx="285521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555555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ภาพรวม ITA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164592" y="3749040"/>
            <a:ext cx="2855214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1A3A6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95.13</a:t>
            </a:r>
            <a:endParaRPr lang="en-US" sz="3000" dirty="0"/>
          </a:p>
        </p:txBody>
      </p:sp>
      <p:sp>
        <p:nvSpPr>
          <p:cNvPr id="22" name="Text 20"/>
          <p:cNvSpPr/>
          <p:nvPr/>
        </p:nvSpPr>
        <p:spPr>
          <a:xfrm>
            <a:off x="164592" y="4343400"/>
            <a:ext cx="285521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1B7A3E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ระดับผ่านดี</a:t>
            </a:r>
            <a:endParaRPr lang="en-US" sz="2000" dirty="0"/>
          </a:p>
        </p:txBody>
      </p:sp>
      <p:sp>
        <p:nvSpPr>
          <p:cNvPr id="23" name="Shape 21"/>
          <p:cNvSpPr/>
          <p:nvPr/>
        </p:nvSpPr>
        <p:spPr>
          <a:xfrm>
            <a:off x="3156966" y="3337560"/>
            <a:ext cx="2855214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BDC9E6"/>
            </a:solidFill>
            <a:prstDash val="solid"/>
          </a:ln>
          <a:effectLst>
            <a:outerShdw blurRad="762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3156966" y="3447288"/>
            <a:ext cx="285521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555555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IIT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3156966" y="3749040"/>
            <a:ext cx="2855214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1A3A6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93.24</a:t>
            </a:r>
            <a:endParaRPr lang="en-US" sz="3000" dirty="0"/>
          </a:p>
        </p:txBody>
      </p:sp>
      <p:sp>
        <p:nvSpPr>
          <p:cNvPr id="26" name="Text 24"/>
          <p:cNvSpPr/>
          <p:nvPr/>
        </p:nvSpPr>
        <p:spPr>
          <a:xfrm>
            <a:off x="3156966" y="4343400"/>
            <a:ext cx="285521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1B7A3E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เฉลี่ย</a:t>
            </a:r>
            <a:endParaRPr lang="en-US" sz="2000" dirty="0"/>
          </a:p>
        </p:txBody>
      </p:sp>
      <p:sp>
        <p:nvSpPr>
          <p:cNvPr id="27" name="Shape 25"/>
          <p:cNvSpPr/>
          <p:nvPr/>
        </p:nvSpPr>
        <p:spPr>
          <a:xfrm>
            <a:off x="6149340" y="3337560"/>
            <a:ext cx="2855214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BDC9E6"/>
            </a:solidFill>
            <a:prstDash val="solid"/>
          </a:ln>
          <a:effectLst>
            <a:outerShdw blurRad="762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6149340" y="3447288"/>
            <a:ext cx="285521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555555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EIT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6149340" y="3749040"/>
            <a:ext cx="2855214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1A3A6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90.53</a:t>
            </a:r>
            <a:endParaRPr lang="en-US" sz="3000" dirty="0"/>
          </a:p>
        </p:txBody>
      </p:sp>
      <p:sp>
        <p:nvSpPr>
          <p:cNvPr id="30" name="Text 28"/>
          <p:cNvSpPr/>
          <p:nvPr/>
        </p:nvSpPr>
        <p:spPr>
          <a:xfrm>
            <a:off x="6149340" y="4343400"/>
            <a:ext cx="285521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1B7A3E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เฉลี่ย</a:t>
            </a:r>
            <a:endParaRPr lang="en-US" sz="2000" dirty="0"/>
          </a:p>
        </p:txBody>
      </p:sp>
      <p:sp>
        <p:nvSpPr>
          <p:cNvPr id="31" name="Shape 29"/>
          <p:cNvSpPr/>
          <p:nvPr/>
        </p:nvSpPr>
        <p:spPr>
          <a:xfrm>
            <a:off x="9141714" y="3337560"/>
            <a:ext cx="2855214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BDC9E6"/>
            </a:solidFill>
            <a:prstDash val="solid"/>
          </a:ln>
          <a:effectLst>
            <a:outerShdw blurRad="762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9141714" y="3447288"/>
            <a:ext cx="285521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555555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OIT</a:t>
            </a:r>
            <a:endParaRPr lang="en-US" sz="2000" dirty="0"/>
          </a:p>
        </p:txBody>
      </p:sp>
      <p:sp>
        <p:nvSpPr>
          <p:cNvPr id="33" name="Text 31"/>
          <p:cNvSpPr/>
          <p:nvPr/>
        </p:nvSpPr>
        <p:spPr>
          <a:xfrm>
            <a:off x="9141714" y="3749040"/>
            <a:ext cx="2855214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1A3A6B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100</a:t>
            </a:r>
            <a:endParaRPr lang="en-US" sz="3000" dirty="0"/>
          </a:p>
        </p:txBody>
      </p:sp>
      <p:sp>
        <p:nvSpPr>
          <p:cNvPr id="34" name="Text 32"/>
          <p:cNvSpPr/>
          <p:nvPr/>
        </p:nvSpPr>
        <p:spPr>
          <a:xfrm>
            <a:off x="9141714" y="4343400"/>
            <a:ext cx="285521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1B7A3E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เต็มคะแนน</a:t>
            </a:r>
            <a:endParaRPr lang="en-US" sz="2000" dirty="0"/>
          </a:p>
        </p:txBody>
      </p:sp>
      <p:sp>
        <p:nvSpPr>
          <p:cNvPr id="35" name="Text 33"/>
          <p:cNvSpPr/>
          <p:nvPr/>
        </p:nvSpPr>
        <p:spPr>
          <a:xfrm>
            <a:off x="164592" y="4846320"/>
            <a:ext cx="118323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666666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OIT ตัวชี้วัดที่ 8 (การเปิดเผยข้อมูล o1–o19) = 100 คะแนน  |  OIT ตัวชี้วัดที่ 9 (การป้องกันการทุจริต o20–o26) = 100 คะแนน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384048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164592" y="0"/>
            <a:ext cx="10917936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O26 รายงานผลการดำเนินการเพื่อส่งเสริมคุณธรรมและความโปร่งใสภายในหน่วยงาน ปีงบประมาณ พ.ศ. 2568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1612880" y="0"/>
            <a:ext cx="411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ACC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2/4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066683"/>
              </p:ext>
            </p:extLst>
          </p:nvPr>
        </p:nvGraphicFramePr>
        <p:xfrm>
          <a:off x="164592" y="438912"/>
          <a:ext cx="11832336" cy="5485480"/>
        </p:xfrm>
        <a:graphic>
          <a:graphicData uri="http://schemas.openxmlformats.org/drawingml/2006/table">
            <a:tbl>
              <a:tblPr/>
              <a:tblGrid>
                <a:gridCol w="1417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2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7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40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06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452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38626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ประเด็น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มาตรการหรือกิจกรรม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ขั้นตอนหรือวิธีการปฏิบัติ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ช่วงระยะเวลา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ผู้รับผิดชอบ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ผลการดำเนินการ (output)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ผลลัพธ์หรือผลสัมฤทธิ์ (outcome/result)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561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1. กระบวนการปฏิบัติงานที่โปร่งใสและมีประสิทธิภาพ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เพิ่มช่องทางเผยแพร่ผ่านสื่อสังคมออนไลน์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กำหนดผู้รับผิดชอบเผยแพร่และปรับปรุงข้อมูล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จัดทำคู่มือแนวปฏิบัติในการเผยแพร่ข้อมูล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1. สื่อสารนโยบายผ่านกรุ๊ปไลน์ สนง. และอีเมล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2. กำหนดผู้รับผิดชอบรายสำนัก/ฝ่าย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3. จัดทำและเผยแพร่คู่มือแนวปฏิบัติผ่านอินทราเน็ต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4. สื่อสารในกิจกรรม หมีธรรมาภิบาล SLT และ Townhall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 67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– ก.ย. 68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(ตลอดปี)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สน.ธรรมาภิบาลฯ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+ ทุกสำนัก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 err="1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เผยแพร่ข้อมูลการปฏิบัติงานที่โปร่งใสผ่านกรุ๊ปไลน์</a:t>
                      </a: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 สนง. จดหมายข่าว อีเมล </a:t>
                      </a:r>
                      <a:r>
                        <a:rPr lang="en-US" sz="1200" dirty="0" err="1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และ</a:t>
                      </a: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 Townhall</a:t>
                      </a:r>
                      <a:r>
                        <a:rPr lang="th-TH" sz="1200" dirty="0">
                          <a:solidFill>
                            <a:schemeClr val="tx1"/>
                          </a:solidFill>
                          <a:latin typeface="TH SarabunPSK" charset="0"/>
                          <a:ea typeface="TH SarabunPSK" pitchFamily="34" charset="-122"/>
                          <a:cs typeface="TH SarabunPSK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มากกว่า</a:t>
                      </a: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 10 ครั้ง/เรื่อง ตลอดปีงบประมาณ 2568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บุคลากรมีความตระหนัก/ความรู้ความเข้าใจเกี่ยวกับกระบวนการปฏิบัติงานที่โปร่งใสมากยิ่งขึ้น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คะแนน IIT ตัวชี้วัดที่ 1 = 93.81 (รักษาระดับ)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561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2. </a:t>
                      </a:r>
                      <a:r>
                        <a:rPr lang="en-US" sz="1200" b="1" dirty="0" err="1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การให้บริการและระบบ</a:t>
                      </a:r>
                      <a:r>
                        <a:rPr lang="en-US" sz="1200" b="1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 </a:t>
                      </a:r>
                      <a:br>
                        <a:rPr lang="th-TH" sz="1200" b="1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</a:br>
                      <a:r>
                        <a:rPr lang="en-US" sz="1200" b="1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E-Service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เพิ่มช่องทางรับฟังความคิดเห็นจากผู้รับบริการ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จัดประชุมรับฟังข้อเสนอแนะอย่างสม่ำเสมอ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กำหนดแนวทางนำข้อเสนอแนะไปปรับปรุงบริการ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ประเมินความพึงพอใจผู้รับบริการ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1. สำรวจความพึงพอใจผู้มีส่วนได้ส่วนเสียภายใน-นอก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2. วิเคราะห์ข้อมูลและจัดลำดับความต้องการพัฒนา E-Service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3. ประชุมรับฟังผู้มีส่วนได้ส่วนเสียภายนอก อย่างน้อย 1 ครั้ง/ปี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4. กำหนดแนวทางพัฒนาระบบ E-Service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 67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– ก.ย. 68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(ตลอดปี)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สน.สื่อสารฯ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+ สน.เทคโนโลยีฯ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ดำเนินการสำรวจความพึงพอใจเรียบร้อยแล้ว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อยู่ระหว่างพัฒนาระบบ E-Service ตามข้อเสนอแนะ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ยังไม่แล้วเสร็จในปีงบประมาณ 2568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ได้แผนพัฒนา E-Service ที่สอดคล้องกับความต้องการของผู้รับบริการ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คะแนน EIT e9 = 89.76 เป็นฐานในการพัฒนาต่อในปี 2569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1561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3. ช่องทางและรูปแบบการประชาสัมพันธ์เผยแพร่ข้อมูลข่าวสารภาครัฐ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จัดทำแผนจัดซื้อจัดจ้างประจำปีและเผยแพร่ล่วงหน้า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พัฒนาระบบฐานข้อมูลจัดซื้อจัดจ้างค้นหาได้ง่าย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ตรวจสอบความถูกต้องของการจัดซื้อจัดจ้างสม่ำเสมอ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1. จัดทำและเผยแพร่แผนจัดซื้อจัดจ้างบนเว็บไซต์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2. พัฒนาระบบค้นหาข้อมูลจัดซื้อจัดจ้างให้สะดวกยิ่งขึ้น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3. สื่อสารช่องทางเข้าถึงข้อมูลผ่านสื่อหลากหลาย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4. ตรวจสอบความถูกต้องและความเป็นปัจจุบันสม่ำเสมอ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 67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– ก.ย. 68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(ตลอดปี)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สน.บริหารทั่วไปฯ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+ สน.สื่อสารฯ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 err="1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พัฒนาระบบฐานข้อมูลจัดซื้อจัดจ้างให้ค้นหาได้สะดวกยิ่งขึ้น</a:t>
                      </a:r>
                      <a:r>
                        <a:rPr lang="th-TH" sz="1200" dirty="0">
                          <a:solidFill>
                            <a:schemeClr val="tx1"/>
                          </a:solidFill>
                          <a:latin typeface="TH SarabunPSK" charset="0"/>
                          <a:ea typeface="TH SarabunPSK" pitchFamily="34" charset="-122"/>
                          <a:cs typeface="TH SarabunPSK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เผยแพร่บนเว็บไซต์</a:t>
                      </a: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 https://www.eef.or.th/about/announce/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สาธารณชนได้รับทราบและเข้าถึงข้อมูลการจัดซื้อจัดจ้างได้สะดวกยิ่งขึ้น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คะแนน EIT ตัวชี้วัดที่ 7 = 90.70 (รักษาระดับ)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384048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164592" y="0"/>
            <a:ext cx="10917936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O26 รายงานผลการดำเนินการเพื่อส่งเสริมคุณธรรมและความโปร่งใสภายในหน่วยงาน ปีงบประมาณ พ.ศ. 2568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1612880" y="0"/>
            <a:ext cx="411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ACC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3/4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4329211"/>
              </p:ext>
            </p:extLst>
          </p:nvPr>
        </p:nvGraphicFramePr>
        <p:xfrm>
          <a:off x="164593" y="438912"/>
          <a:ext cx="11859768" cy="5015900"/>
        </p:xfrm>
        <a:graphic>
          <a:graphicData uri="http://schemas.openxmlformats.org/drawingml/2006/table">
            <a:tbl>
              <a:tblPr/>
              <a:tblGrid>
                <a:gridCol w="1438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7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56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01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799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222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7425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ประเด็น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มาตรการหรือกิจกรรม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ขั้นตอนหรือวิธีการปฏิบัติ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ช่วงระยะเวลา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ผู้รับผิดชอบ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ผลการดำเนินการ (output)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ผลลัพธ์หรือผลสัมฤทธิ์ (outcome/result)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082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4. กระบวนการกำกับดูแลการใช้ทรัพย์สินของราชการ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</a:t>
                      </a:r>
                      <a:r>
                        <a:rPr lang="en-US" sz="1200" dirty="0" err="1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จัดทำระบบการขอใช้และคืนทรัพย์สิน</a:t>
                      </a:r>
                      <a:endParaRPr lang="th-TH" sz="1200" dirty="0">
                        <a:solidFill>
                          <a:srgbClr val="1A1A1A"/>
                        </a:solidFill>
                        <a:latin typeface="TH SarabunPSK" pitchFamily="34" charset="0"/>
                        <a:ea typeface="TH SarabunPSK" pitchFamily="34" charset="-122"/>
                        <a:cs typeface="TH SarabunPSK" pitchFamily="34" charset="-12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 err="1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ของราชการ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กำหนดหลักเกณฑ์และขั้นตอนการขอยืมให้ชัดเจน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สุ่มตรวจสอบการใช้ทรัพย์สินอย่างสม่ำเสมอ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รายงานผลการกำกับดูแลให้ผู้บริหารทราบเป็นระยะ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1. ปรับปรุงระบบการขอยืมและคืนทรัพย์สินให้ชัดเจน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2. สื่อสารหลักเกณฑ์และขั้นตอนผ่านกรุ๊ปไลน์ สนง.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3. สน.เทคโนโลยีสารสนเทศร่วมตรวจสอบ/ปรับปรุงข้อมูลทรัพย์สิน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4. สุ่มตรวจสอบและรายงานผลให้ผู้บริหารทุกไตรมาส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 67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– ก.ย. 68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(ตลอดปี)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สน.ธรรมาภิบาลฯ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+ สน.เทคโนโลยีฯ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 err="1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ปรับปรุงระบบและสื่อสารหลักเกณฑ์การขอยืม</a:t>
                      </a:r>
                      <a:endParaRPr lang="th-TH" sz="1200" dirty="0">
                        <a:solidFill>
                          <a:srgbClr val="1A1A1A"/>
                        </a:solidFill>
                        <a:latin typeface="TH SarabunPSK" pitchFamily="34" charset="0"/>
                        <a:ea typeface="TH SarabunPSK" pitchFamily="34" charset="-122"/>
                        <a:cs typeface="TH SarabunPSK" pitchFamily="34" charset="-12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 err="1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ทรัพย์สินเรียบร้อย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กำชับตรวจสอบ/</a:t>
                      </a:r>
                      <a:r>
                        <a:rPr lang="en-US" sz="1200" dirty="0" err="1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ปรับปรุงข้อมูลทรัพย์สินร่วมกัน</a:t>
                      </a: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 </a:t>
                      </a:r>
                      <a:endParaRPr lang="th-TH" sz="1200" dirty="0">
                        <a:solidFill>
                          <a:srgbClr val="1A1A1A"/>
                        </a:solidFill>
                        <a:latin typeface="TH SarabunPSK" pitchFamily="34" charset="0"/>
                        <a:ea typeface="TH SarabunPSK" pitchFamily="34" charset="-122"/>
                        <a:cs typeface="TH SarabunPSK" pitchFamily="34" charset="-12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 err="1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สน.ธรรมาภิบาลฯ</a:t>
                      </a: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 และ สน.เทคโนโลยีสารสนเทศ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กสศ. มีการกำกับการใช้ทรัพย์สินที่เป็นระบบและน่าเชื่อถือยิ่งขึ้น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คะแนน IIT ตัวชี้วัดที่ 4 = 89.84 (ยกระดับ)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082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5. กระบวนการสร้างความโปร่งใสในการใช้งบประมาณและการจัดซื้อจัดจ้าง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ประกาศนโยบายงดรับของขวัญ (No Gift Policy)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จัดอบรมให้ความรู้เรื่องการป้องกันผลประโยชน์ทับซ้อน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กำหนดบทลงโทษและบังคับใช้อย่างจริงจัง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เผยแพร่ข้อมูลงบประมาณให้หน่วยงานภายนอกตรวจสอบ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ตรวจสอบความเชื่อมโยงระหว่างผู้เกี่ยวข้องในจัดซื้อจัดจ้าง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1. ประกาศนโยบาย No Gift Policy โดยผู้บริหารสูงสุด ต้นปีงบประมาณ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2. จัดอบรมผลประโยชน์ทับซ้อน ทั้งบุคลากรใหม่และเดิม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3. สื่อสารและกำชับนโยบาย No Gift Policy ในงานจัดซื้อจัดจ้าง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4. เผยแพร่ข้อมูลงบประมาณบนเว็บไซต์ให้สาธารณชนตรวจสอบ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 67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– ก.ย. 68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(ตลอดปี)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สน.ธรรมาภิบาลฯ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+ สน.การคลังฯ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 err="1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จัดอบรมป้องกันผลประโยชน์ทับซ้อนแก่บุคลากรใหม่และเดิมแล้วเสร็จ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สื่อสาร No Gift Policy ในงานจัดซื้อจัดจ้างตลอดปีงบประมาณ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เผยแพร่ข้อมูลงบประมาณให้สาธารณชนตรวจสอบได้บนเว็บไซต์ กสศ.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บุคลากรด้านจัดซื้อจัดจ้างมีความตระหนัก/ความรู้ความเข้าใจมากยิ่งขึ้น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คะแนน IIT ตัวชี้วัดที่ 2 = 94.60 (รักษาระดับ)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384048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164592" y="0"/>
            <a:ext cx="10917936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O26 รายงานผลการดำเนินการเพื่อส่งเสริมคุณธรรมและความโปร่งใสภายในหน่วยงาน ปีงบประมาณ พ.ศ. 2568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1612880" y="0"/>
            <a:ext cx="411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ACCFF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4/4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859192"/>
              </p:ext>
            </p:extLst>
          </p:nvPr>
        </p:nvGraphicFramePr>
        <p:xfrm>
          <a:off x="164592" y="438912"/>
          <a:ext cx="11832336" cy="4980274"/>
        </p:xfrm>
        <a:graphic>
          <a:graphicData uri="http://schemas.openxmlformats.org/drawingml/2006/table">
            <a:tbl>
              <a:tblPr/>
              <a:tblGrid>
                <a:gridCol w="1462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52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21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106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372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38626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ประเด็น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มาตรการหรือกิจกรรม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ขั้นตอนหรือวิธีการปฏิบัติ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ช่วงระยะเวลา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ผู้รับผิดชอบ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ผลการดำเนินการ (output)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ผลลัพธ์หรือผลสัมฤทธิ์ (outcome/result)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082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6. กระบวนการควบคุมตรวจสอบการใช้อำนาจและการบริหารงานบุคคล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กำหนดนโยบายป้องกันผลประโยชน์ทับซ้อนในบริหารงานบุคคล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เปิดเผยข้อมูลความเกี่ยวข้องส่วนตัวของผู้บริหารและเจ้าหน้าที่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ห้ามเจ้าหน้าที่เกี่ยวข้องกับจัดซื้อจัดจ้างมีผลประโยชน์ทับซ้อน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1. ประกาศนโยบายป้องกันผลประโยชน์ทับซ้อนในบริหารงานบุคคลอย่างชัดเจน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2. จัดระบบร้องเรียนด้านบริหารงานบุคคลให้เข้าถึงง่ายและปลอดภัย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3. จัดอบรมมาตรฐานการปฏิบัติงานและข้อห้ามผลประโยชน์ทับซ้อน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4. กำชับห้ามผู้เกี่ยวข้องกับจัดซื้อจัดจ้างมีผลประโยชน์ทับซ้อน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 67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– ก.ย. 68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(ตลอดปี)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ฝ่ายทรัพยากรบุคคล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+ สน.ธรรมาภิบาลฯ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มีช่องทางและระบบร้องเรียนด้านบริหารงานบุคคลที่พร้อมใช้งาน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จัดอบรมมาตรฐานการปฏิบัติงานและข้อห้ามผลประโยชน์ทับซ้อนเรียบร้อย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การบริหารงานบุคคลมีความโปร่งใสและน่าเชื่อถือมากยิ่งขึ้น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คะแนน IIT ตัวชี้วัดที่ 3 = 99.84 (สูงสุดในกลุ่ม IIT รักษาระดับ)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082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7. กลไกและมาตรการในการแก้ไขและป้องกันการทุจริตภายในหน่วยงาน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จัดทำคู่มือแนวทางการใช้ดุลยพินิจในการปฏิบัติงาน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ชี้แจงทำความเข้าใจให้เจ้าหน้าที่ถือปฏิบัติตามคู่มือเคร่งครัด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- สุ่มตรวจสอบการใช้ดุลยพินิจของเจ้าหน้าที่เป็นระยะ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1. วิเคราะห์ความเสี่ยง ผลกระทบ และโอกาสเกิดทุจริตในหน่วยงาน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2. อยู่ระหว่างรอระเบียบบุคคลที่ปรับปรุงแก้ไขใหม่มีผลบังคับใช้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3. เมื่อระเบียบมีผลบังคับใช้ จะจัดทำคู่มือแนวทางการใช้ดุลยพินิจทันที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4. เผยแพร่ช่องทางร้องเรียนการทุจริตและสร้างความมั่นใจแก่ผู้ร้องเรียน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ต.ค. 67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– ก.ย. 68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(ตลอดปี)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สน.ธรรมาภิบาลฯ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+ ฝ่ายทรัพยากรบุคคล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มีการวิเคราะห์ความเสี่ยง ผลกระทบ และโอกาสเกิดทุจริตเรียบร้อยแล้ว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ยังไม่ได้จัดทำคู่มือแนวทางการใช้ดุลยพินิจ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เนื่องจากรอระเบียบบุคคลที่ปรับปรุงแก้ไขใหม่มีผลบังคับใช้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ได้ผลวิเคราะห์ความเสี่ยงเป็นฐานสำหรับการจัดทำมาตรการในปี 2569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TH SarabunPSK" pitchFamily="34" charset="0"/>
                          <a:ea typeface="TH SarabunPSK" pitchFamily="34" charset="-122"/>
                          <a:cs typeface="TH SarabunPSK" pitchFamily="34" charset="-120"/>
                        </a:rPr>
                        <a:t>คะแนน IIT ตัวชี้วัดที่ 5 = 88.10 (ยกระดับ) ต่ำที่สุดในกลุ่ม IIT</a:t>
                      </a:r>
                      <a:endParaRPr lang="en-US" sz="1200" dirty="0">
                        <a:latin typeface="TH SarabunPSK" charset="0"/>
                        <a:ea typeface="TH SarabunPSK" charset="0"/>
                        <a:cs typeface="TH SarabunPSK" charset="0"/>
                      </a:endParaRPr>
                    </a:p>
                  </a:txBody>
                  <a:tcPr marL="38100" marR="38100" marT="25400" marB="25400">
                    <a:lnL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C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164592" y="6565392"/>
            <a:ext cx="118323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666666"/>
                </a:solidFill>
                <a:latin typeface="TH SarabunPSK" pitchFamily="34" charset="0"/>
                <a:ea typeface="TH SarabunPSK" pitchFamily="34" charset="-122"/>
                <a:cs typeface="TH SarabunPSK" pitchFamily="34" charset="-120"/>
              </a:rPr>
              <a:t>หมายเหตุ: OIT ตัวชี้วัดที่ 8 (การเปิดเผยข้อมูล o1–o19) = 100 คะแนน  |  OIT ตัวชี้วัดที่ 9 (การป้องกันการทุจริต o20–o26) = 100 คะแนน  |  คะแนนภาพรวม ITA 2568 = 95.13 คะแนน (ระดับผ่านดี)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1435</Words>
  <Application>Microsoft Macintosh PowerPoint</Application>
  <PresentationFormat>Widescreen</PresentationFormat>
  <Paragraphs>183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TH SarabunPSK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O26 รายงานผลการดำเนินการเพื่อส่งเสริมคุณธรรมและความโปร่งใสภายในหน่วยงาน</dc:title>
  <dc:subject>PptxGenJS Presentation</dc:subject>
  <dc:creator>PptxGenJS</dc:creator>
  <cp:lastModifiedBy>Teerarat Janyayiam</cp:lastModifiedBy>
  <cp:revision>5</cp:revision>
  <cp:lastPrinted>2026-06-11T06:57:22Z</cp:lastPrinted>
  <dcterms:created xsi:type="dcterms:W3CDTF">2026-06-09T07:52:30Z</dcterms:created>
  <dcterms:modified xsi:type="dcterms:W3CDTF">2026-06-11T06:59:41Z</dcterms:modified>
</cp:coreProperties>
</file>