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7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ata Aribarg" userId="977c5978f5bf3eb6" providerId="LiveId" clId="{2B73FA6D-AB8C-44B9-AC1D-74366FADAC8E}"/>
    <pc:docChg chg="delSld">
      <pc:chgData name="Rachata Aribarg" userId="977c5978f5bf3eb6" providerId="LiveId" clId="{2B73FA6D-AB8C-44B9-AC1D-74366FADAC8E}" dt="2026-06-21T23:49:45.055" v="0" actId="47"/>
      <pc:docMkLst>
        <pc:docMk/>
      </pc:docMkLst>
      <pc:sldChg chg="del">
        <pc:chgData name="Rachata Aribarg" userId="977c5978f5bf3eb6" providerId="LiveId" clId="{2B73FA6D-AB8C-44B9-AC1D-74366FADAC8E}" dt="2026-06-21T23:49:45.055" v="0" actId="47"/>
        <pc:sldMkLst>
          <pc:docMk/>
          <pc:sldMk cId="0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163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943600" y="274320"/>
            <a:ext cx="4114800" cy="4114800"/>
          </a:xfrm>
          <a:prstGeom prst="ellipse">
            <a:avLst/>
          </a:prstGeom>
          <a:solidFill>
            <a:srgbClr val="1A3A5C">
              <a:alpha val="70000"/>
            </a:srgbClr>
          </a:solidFill>
          <a:ln w="12700">
            <a:solidFill>
              <a:srgbClr val="2563A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0" y="731520"/>
            <a:ext cx="2743200" cy="2743200"/>
          </a:xfrm>
          <a:prstGeom prst="ellipse">
            <a:avLst/>
          </a:prstGeom>
          <a:solidFill>
            <a:srgbClr val="1E4976">
              <a:alpha val="80000"/>
            </a:srgbClr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766560" y="1417320"/>
            <a:ext cx="1463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C9943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กสศ.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164592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BD5E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กองทุนเพื่อความเสมอภาคทางการศึกษา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777240"/>
            <a:ext cx="5943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แผนปฏิบัติการ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ป้องกันการทุจริต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457200" y="2697480"/>
            <a:ext cx="5943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0B42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ประจำปีงบประมาณ พ.ศ. 2569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57200" y="32918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BD5E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ระยะเวลาบังคับใช้ตั้งแต่ 1 ตุลาคม 2568 – 30 กันยายน 2569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4846320"/>
            <a:ext cx="45720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ITA O23 | แผนป้องกันการทุจริต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846320"/>
            <a:ext cx="246888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ปีงบประมาณ 2569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ความเป็นมาและวัตถุประสงค์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1417320"/>
          </a:xfrm>
          <a:prstGeom prst="roundRect">
            <a:avLst>
              <a:gd name="adj" fmla="val 6452"/>
            </a:avLst>
          </a:prstGeom>
          <a:solidFill>
            <a:srgbClr val="DBEA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93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แผนปฏิบัติการป้องกันการทุจริตของ กสศ. ประจำปีงบประมาณ พ.ศ. 2569 </a:t>
            </a:r>
            <a:r>
              <a:rPr lang="en-US" sz="1700" dirty="0">
                <a:solidFill>
                  <a:srgbClr val="1E293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จัดทำขึ้นเพื่อให้มีการดำเนินการในการป้องกันการทุจริต และครอบคลุมถึงการส่งเสริมมาตรฐานจริยธรรมหรือธรรมาภิบาลของ กสศ. มีระยะเวลาบังคับใช้ตั้งแต่ </a:t>
            </a:r>
            <a:r>
              <a:rPr lang="en-US" sz="1700" b="1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 ตุลาคม 2568 ถึง 30 กันยายน 2569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365760" y="2651760"/>
            <a:ext cx="2834640" cy="233172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371600" y="2724912"/>
            <a:ext cx="822960" cy="822960"/>
          </a:xfrm>
          <a:prstGeom prst="ellipse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371600" y="2724912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57200" y="3593592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สร้างภูมิคุ้มกัน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" y="4005072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ส่งเสริมวัฒนธรรมองค์กรที่ยึดถือความซื่อสัตย์สุจริต ถูกต้อง และไม่ทนต่อการทุจริต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337560" y="2651760"/>
            <a:ext cx="2834640" cy="233172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343400" y="2724912"/>
            <a:ext cx="822960" cy="822960"/>
          </a:xfrm>
          <a:prstGeom prst="ellipse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343400" y="2724912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429000" y="3593592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พัฒนาระบบเชิงรุก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474720" y="4005072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สร้างเครื่องมือและกลไกส่งเสริมคุณธรรม ความโปร่งใส และเสริมสร้างประสิทธิภาพป้องกันทุจริต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309360" y="2651760"/>
            <a:ext cx="2834640" cy="233172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315200" y="2724912"/>
            <a:ext cx="822960" cy="822960"/>
          </a:xfrm>
          <a:prstGeom prst="ellipse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315200" y="2724912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3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400800" y="3593592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ยกระดับ ITA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46520" y="4005072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ยกระดับคุณธรรมและความโปร่งใสของ กสศ. โดยเข้าร่วมการประเมิน ITA ปี 2569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โครงสร้างแผนป้องกันการทุจริต กสศ. ปี 2569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017520" y="1097280"/>
            <a:ext cx="3108960" cy="685800"/>
          </a:xfrm>
          <a:prstGeom prst="roundRect">
            <a:avLst>
              <a:gd name="adj" fmla="val 13333"/>
            </a:avLst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017520" y="1097280"/>
            <a:ext cx="3108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แผนป้องกันการทุจริต กสศ. 2569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0" y="1783080"/>
            <a:ext cx="0" cy="365760"/>
          </a:xfrm>
          <a:prstGeom prst="line">
            <a:avLst/>
          </a:prstGeom>
          <a:noFill/>
          <a:ln w="254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554480" y="2148840"/>
            <a:ext cx="6035040" cy="0"/>
          </a:xfrm>
          <a:prstGeom prst="line">
            <a:avLst/>
          </a:prstGeom>
          <a:noFill/>
          <a:ln w="254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554480" y="2148840"/>
            <a:ext cx="0" cy="320040"/>
          </a:xfrm>
          <a:prstGeom prst="line">
            <a:avLst/>
          </a:prstGeom>
          <a:noFill/>
          <a:ln w="254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74320" y="2468880"/>
            <a:ext cx="2560320" cy="822960"/>
          </a:xfrm>
          <a:prstGeom prst="roundRect">
            <a:avLst>
              <a:gd name="adj" fmla="val 11111"/>
            </a:avLst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74320" y="246888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กลยุทธ์ที่ 1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74320" y="285292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สร้างภูมิคุ้มกัน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การทุจริต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480560" y="2148840"/>
            <a:ext cx="0" cy="320040"/>
          </a:xfrm>
          <a:prstGeom prst="line">
            <a:avLst/>
          </a:prstGeom>
          <a:noFill/>
          <a:ln w="254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00400" y="2468880"/>
            <a:ext cx="2560320" cy="822960"/>
          </a:xfrm>
          <a:prstGeom prst="roundRect">
            <a:avLst>
              <a:gd name="adj" fmla="val 11111"/>
            </a:avLst>
          </a:prstGeom>
          <a:solidFill>
            <a:srgbClr val="2E6EC0"/>
          </a:solidFill>
          <a:ln w="12700">
            <a:solidFill>
              <a:srgbClr val="2E6E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200400" y="246888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กลยุทธ์ที่ 2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200400" y="285292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พัฒนาระบบป้องกัน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การทุจริตเชิงรุก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406640" y="2148840"/>
            <a:ext cx="0" cy="320040"/>
          </a:xfrm>
          <a:prstGeom prst="line">
            <a:avLst/>
          </a:prstGeom>
          <a:noFill/>
          <a:ln w="254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126480" y="2468880"/>
            <a:ext cx="2560320" cy="822960"/>
          </a:xfrm>
          <a:prstGeom prst="roundRect">
            <a:avLst>
              <a:gd name="adj" fmla="val 11111"/>
            </a:avLst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126480" y="246888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กลยุทธ์ที่ 3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126480" y="285292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ยกระดับ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ITA 2569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182880" y="3429000"/>
            <a:ext cx="2103120" cy="1508760"/>
          </a:xfrm>
          <a:prstGeom prst="roundRect">
            <a:avLst>
              <a:gd name="adj" fmla="val 4848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  <a:effectLst>
            <a:outerShdw blurRad="762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28600" y="3493008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เป้าประสงค์ที่ 1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28600" y="3858768"/>
            <a:ext cx="2011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สร้างเสริมวัฒนธรรมซื่อสัตย์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สุจริต ถูกต้อง ไม่ทนทุจริต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423160" y="3429000"/>
            <a:ext cx="2103120" cy="1508760"/>
          </a:xfrm>
          <a:prstGeom prst="roundRect">
            <a:avLst>
              <a:gd name="adj" fmla="val 4848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  <a:effectLst>
            <a:outerShdw blurRad="762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468880" y="3493008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เป้าประสงค์ที่ 2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2468880" y="3858768"/>
            <a:ext cx="2011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สร้างเครื่องมือและกลไก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ส่งเสริมคุณธรรม โปร่งใส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663440" y="3429000"/>
            <a:ext cx="2103120" cy="1508760"/>
          </a:xfrm>
          <a:prstGeom prst="roundRect">
            <a:avLst>
              <a:gd name="adj" fmla="val 4848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  <a:effectLst>
            <a:outerShdw blurRad="762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709160" y="3493008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เป้าประสงค์ที่ 3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709160" y="3858768"/>
            <a:ext cx="2011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เสริมสร้างประสิทธิภาพ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ป้องกันการทุจริต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903720" y="3429000"/>
            <a:ext cx="2103120" cy="1508760"/>
          </a:xfrm>
          <a:prstGeom prst="roundRect">
            <a:avLst>
              <a:gd name="adj" fmla="val 4848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  <a:effectLst>
            <a:outerShdw blurRad="762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949440" y="3493008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เป้าประสงค์ที่ 4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949440" y="3858768"/>
            <a:ext cx="2011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ยกระดับคุณธรรมและ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ความโปร่งใส กสศ.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กลยุทธ์ที่ 1: สร้างองค์กรที่มีภูมิคุ้มกันการทุจริต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BFDBFE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มีการส่งเสริมจริยธรรมและธรรมาภิบาลในระยะยาว  |  เป้าประสงค์ที่ 1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20040" y="1078992"/>
            <a:ext cx="8503920" cy="1234440"/>
          </a:xfrm>
          <a:prstGeom prst="roundRect">
            <a:avLst>
              <a:gd name="adj" fmla="val 7407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76200" dist="25400" dir="27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078992"/>
            <a:ext cx="347472" cy="1234440"/>
          </a:xfrm>
          <a:prstGeom prst="roundRect">
            <a:avLst>
              <a:gd name="adj" fmla="val 13158"/>
            </a:avLst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0040" y="1399032"/>
            <a:ext cx="3474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กิจกรรมที่ 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1124712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สร้างความรู้ความเข้าใจ เผยแพร่ รณรงค์ ฝึกอบรม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1490472"/>
            <a:ext cx="6035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เกี่ยวกับหลักธรรมาภิบาล การป้องกันการทุจริต ประมวลจริยธรรม บทบาทหน้าที่ของพนักงานในฐานะเจ้าหน้าที่ของรัฐ และข้อควรตระหนักของ กสศ. ในฐานะหน่วยงานของรัฐ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903720" y="1152144"/>
            <a:ext cx="1783080" cy="475488"/>
          </a:xfrm>
          <a:prstGeom prst="roundRect">
            <a:avLst>
              <a:gd name="adj" fmla="val 11538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931152" y="1170432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📅 1 ต.ค. 68 – 30 ก.ย. 69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931152" y="1408176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💰 ไม่ใช้งบประมาณ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04672" y="2084832"/>
            <a:ext cx="6035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✅ KPI: มีการเผยแพร่/สร้างความรู้ไม่น้อยกว่า 10 เรื่อง/ครั้ง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2404872"/>
            <a:ext cx="8503920" cy="1234440"/>
          </a:xfrm>
          <a:prstGeom prst="roundRect">
            <a:avLst>
              <a:gd name="adj" fmla="val 7407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76200" dist="25400" dir="27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0040" y="2404872"/>
            <a:ext cx="347472" cy="1234440"/>
          </a:xfrm>
          <a:prstGeom prst="roundRect">
            <a:avLst>
              <a:gd name="adj" fmla="val 13158"/>
            </a:avLst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20040" y="2724912"/>
            <a:ext cx="3474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กิจกรรมที่ 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77240" y="2450592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สร้างความรู้ความเข้าใจด้านกระบวนการรักษาจริยธรรม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777240" y="2816352"/>
            <a:ext cx="6035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เพื่อให้ผู้ปฏิบัติงานเข้าใจถึงกระบวนการรักษาจริยธรรม กลไก และการบังคับใช้ขององค์กร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903720" y="2478024"/>
            <a:ext cx="1783080" cy="475488"/>
          </a:xfrm>
          <a:prstGeom prst="roundRect">
            <a:avLst>
              <a:gd name="adj" fmla="val 11538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931152" y="2496312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📅 1 ต.ค. 68 – 30 ก.ย. 69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931152" y="2734056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💰 ไม่ใช้งบประมาณ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04672" y="3410712"/>
            <a:ext cx="6035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✅ KPI: จัดกิจกรรมไม่น้อยกว่า 1 ครั้ง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20040" y="3730752"/>
            <a:ext cx="8503920" cy="1234440"/>
          </a:xfrm>
          <a:prstGeom prst="roundRect">
            <a:avLst>
              <a:gd name="adj" fmla="val 7407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76200" dist="25400" dir="27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20040" y="3730752"/>
            <a:ext cx="347472" cy="1234440"/>
          </a:xfrm>
          <a:prstGeom prst="roundRect">
            <a:avLst>
              <a:gd name="adj" fmla="val 13158"/>
            </a:avLst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0040" y="4050792"/>
            <a:ext cx="3474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กิจกรรมที่ 3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77240" y="3776472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ยกย่องบุคลากรต้นแบบด้านธรรมาภิบาล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777240" y="4142232"/>
            <a:ext cx="6035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จัดกิจกรรมยกย่องบุคลากรที่เป็นแบบอย่างและเป็นแรงบันดาลใจด้านธรรมาภิบาลแก่เพื่อนร่วมงาน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903720" y="3803904"/>
            <a:ext cx="1783080" cy="475488"/>
          </a:xfrm>
          <a:prstGeom prst="roundRect">
            <a:avLst>
              <a:gd name="adj" fmla="val 11538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931152" y="3822192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📅 1 ต.ค. 68 – 31 มี.ค. 69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931152" y="4059936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💰 ไม่ใช้งบประมาณ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04672" y="4736592"/>
            <a:ext cx="6035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✅ KPI: บุคลากรที่ได้รับการยกย่องไม่น้อยกว่า 3 คน/ทีม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E6EC0"/>
          </a:solidFill>
          <a:ln w="12700">
            <a:solidFill>
              <a:srgbClr val="2E6E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กลยุทธ์ที่ 2: พัฒนาระบบป้องกันการทุจริต เชิงรุก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AE6FD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เป้าประสงค์ที่ 2 — สร้างเครื่องมือและกลไกส่งเสริมคุณธรรมและความโปร่งใส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" y="1051560"/>
            <a:ext cx="850392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051560"/>
            <a:ext cx="347472" cy="2011680"/>
          </a:xfrm>
          <a:prstGeom prst="roundRect">
            <a:avLst>
              <a:gd name="adj" fmla="val 13158"/>
            </a:avLst>
          </a:prstGeom>
          <a:solidFill>
            <a:srgbClr val="2E6EC0"/>
          </a:solidFill>
          <a:ln w="12700">
            <a:solidFill>
              <a:srgbClr val="2E6E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0040" y="1463040"/>
            <a:ext cx="3474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กิจกรรม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10972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จัดทำ/ติดตาม/ผลักดันนโยบายด้านธรรมาภิบาลให้แล้วเสร็จและมีผลบังคับใช้โดยเร็ว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1600200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ประกาศเจตนารมณ์ No Gift Policy ประจำปีงบประมาณ 2569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22960" y="2011680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ประกาศ คกก.กสศ. ว่าด้วยนโยบายการต่อต้านการทุจริตและแนวทางการจัดการเรื่องร้องเรียน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804672" y="2514600"/>
            <a:ext cx="5029200" cy="411480"/>
          </a:xfrm>
          <a:prstGeom prst="roundRect">
            <a:avLst>
              <a:gd name="adj" fmla="val 13333"/>
            </a:avLst>
          </a:prstGeom>
          <a:solidFill>
            <a:srgbClr val="DCFCE7"/>
          </a:solidFill>
          <a:ln w="12700">
            <a:solidFill>
              <a:srgbClr val="86EF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68680" y="2532888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6534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✅ KPI: ประกาศที่ได้รับอนุมัติไม่น้อยกว่า 1 เรื่อง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989320" y="2514600"/>
            <a:ext cx="2697480" cy="411480"/>
          </a:xfrm>
          <a:prstGeom prst="roundRect">
            <a:avLst>
              <a:gd name="adj" fmla="val 13333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035040" y="2542032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📅 1 ต.ค. 68 – 30 ก.ย. 69  💰 ไม่ใช้งบ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0" y="3154680"/>
            <a:ext cx="9144000" cy="54864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3218688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เป้าประสงค์ที่ 3 — เสริมสร้างประสิทธิภาพในการป้องกันการทุจริต ส่งเสริมจริยธรรมและธรรมาภิบาล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20040" y="3639312"/>
            <a:ext cx="850392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50800" dist="12700" dir="27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20040" y="3639312"/>
            <a:ext cx="347472" cy="621792"/>
          </a:xfrm>
          <a:prstGeom prst="roundRect">
            <a:avLst>
              <a:gd name="adj" fmla="val 13158"/>
            </a:avLst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20040" y="3749040"/>
            <a:ext cx="3474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กิจกรรมที่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77240" y="3675888"/>
            <a:ext cx="5486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สร้างความรู้เรื่อง No Gift Policy 2569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77240" y="400507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✅ ผู้บริหารและผู้ปฏิบัติงานเข้าร่วม 80%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400800" y="3803904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📅 1 ต.ค. 68 – 30 ก.ย. 69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0040" y="4325112"/>
            <a:ext cx="850392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50800" dist="12700" dir="27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20040" y="4325112"/>
            <a:ext cx="347472" cy="621792"/>
          </a:xfrm>
          <a:prstGeom prst="roundRect">
            <a:avLst>
              <a:gd name="adj" fmla="val 13158"/>
            </a:avLst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0040" y="4434840"/>
            <a:ext cx="3474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กิจกรรมที่ 2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77240" y="4361688"/>
            <a:ext cx="5486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รณรงค์ลงชื่อรับทราบ/ปฏิบัติตามคู่มือธรรมาภิบาลและประมวลจริยธรรม กสศ.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777240" y="469087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✅ บุคลากรใหม่ลงชื่อไม่น้อยกว่า 80%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400800" y="4489704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📅 1 ต.ค. 68 – 30 ก.ย. 69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กลยุทธ์ที่ 3: ยกระดับคุณธรรมและความโปร่งใสขององค์กร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และภาคีร่วมดำเนินงาน  |  เป้าประสงค์ที่ 4 — โดยการเข้าร่วมการประเมิน ITA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" y="1097280"/>
            <a:ext cx="8503920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097280"/>
            <a:ext cx="347472" cy="1828800"/>
          </a:xfrm>
          <a:prstGeom prst="roundRect">
            <a:avLst>
              <a:gd name="adj" fmla="val 13158"/>
            </a:avLst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0040" y="1600200"/>
            <a:ext cx="3474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กิจกรรมที่ 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114300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กิจกรรมสร้างความรู้เพื่อเตรียมความพร้อมเข้าร่วมการประเมิน ITA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15544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สร้างความรู้ความเข้าใจแก่ผู้บริหารและผู้ปฏิบัติงาน เพื่อเตรียมความพร้อมในการเข้าร่วมการประเมินคุณธรรมและความโปร่งใสในการดำเนินงานของหน่วยงานภาครัฐ (ITA) ประจำปี 2569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804672" y="2441448"/>
            <a:ext cx="5394960" cy="365760"/>
          </a:xfrm>
          <a:prstGeom prst="roundRect">
            <a:avLst>
              <a:gd name="adj" fmla="val 15000"/>
            </a:avLst>
          </a:prstGeom>
          <a:solidFill>
            <a:srgbClr val="DCFCE7"/>
          </a:solidFill>
          <a:ln w="12700">
            <a:solidFill>
              <a:srgbClr val="86EF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68680" y="2459736"/>
            <a:ext cx="5303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66534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✅ KPI: ผู้บริหารและผู้ปฏิบัติงานที่มีสิทธิทำแบบ IIT เข้าร่วมกิจกรรม ≥ 80%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309360" y="2441448"/>
            <a:ext cx="2377440" cy="365760"/>
          </a:xfrm>
          <a:prstGeom prst="roundRect">
            <a:avLst>
              <a:gd name="adj" fmla="val 15000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355080" y="24688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📅 1 ต.ค. 68 – 30 ก.ย. 69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3063240"/>
            <a:ext cx="8503920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0040" y="3063240"/>
            <a:ext cx="347472" cy="1828800"/>
          </a:xfrm>
          <a:prstGeom prst="roundRect">
            <a:avLst>
              <a:gd name="adj" fmla="val 13158"/>
            </a:avLst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20040" y="3566160"/>
            <a:ext cx="3474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กิจกรรมที่ 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77240" y="310896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2137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เข้าร่วมการประเมิน ITA ปีงบประมาณ 2569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777240" y="352044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สำนักงาน กสศ. เข้าร่วมการประเมินคุณธรรมและความโปร่งใสในการดำเนินงานของหน่วยงานภาครัฐ (ITA) ประจำปีงบประมาณ พ.ศ. 2569 ครบทุกองค์ประกอบ (IIT, EIT, OIT)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04672" y="4407408"/>
            <a:ext cx="5394960" cy="365760"/>
          </a:xfrm>
          <a:prstGeom prst="roundRect">
            <a:avLst>
              <a:gd name="adj" fmla="val 15000"/>
            </a:avLst>
          </a:prstGeom>
          <a:solidFill>
            <a:srgbClr val="DCFCE7"/>
          </a:solidFill>
          <a:ln w="12700">
            <a:solidFill>
              <a:srgbClr val="86EF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68680" y="4425696"/>
            <a:ext cx="5303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66534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✅ KPI: คะแนน ITA อยู่ในระดับผ่าน และคะแนนรวมสูงกว่าปี 2568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309360" y="4407408"/>
            <a:ext cx="2377440" cy="365760"/>
          </a:xfrm>
          <a:prstGeom prst="roundRect">
            <a:avLst>
              <a:gd name="adj" fmla="val 15000"/>
            </a:avLst>
          </a:prstGeom>
          <a:solidFill>
            <a:srgbClr val="EBF1FA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355080" y="44348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4B8C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📅 1 ต.ค. 68 – 30 ก.ย. 69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สรุปแผนปฏิบัติการป้องกันการทุจริต กสศ. ปีงบประมาณ 2569</a:t>
            </a:r>
            <a:endParaRPr lang="en-US" sz="2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3730752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กลยุทธ์/กิจกรรม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เป้าหมาย/KPI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ระยะเวลา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0D2137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กลยุทธ์ที่ 1: สร้างภูมิคุ้มกัน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กิจกรรม 1: สร้างความรู้ ธรรมาภิบาล ป้องกันทุจริต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เผยแพร่ ≥ 10 เรื่อง/ครั้ง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68 – ก.ย. 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ไม่ใช้งบ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กิจกรรม 2: สร้างความรู้กระบวนการรักษาจริยธรรม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จัดกิจกรรม ≥ 1 ครั้ง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68 – ก.ย. 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ไม่ใช้งบ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กิจกรรม 3: ยกย่องบุคลากรต้นแบบด้านธรรมาภิบาล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≥ 3 คน/ทีม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68 – มี.ค. 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ไม่ใช้งบ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0D2137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กลยุทธ์ที่ 2: พัฒนาระบบเชิงรุก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กิจกรรม: ผลักดันนโยบาย No Gift Policy / ต่อต้านทุจริต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ประกาศได้รับอนุมัติ ≥ 1 เรื่อง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68 – ก.ย. 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ไม่ใช้งบ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กิจกรรม 1: สร้างความรู้ No Gift Policy 2569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ผู้บริหาร/ผู้ปฏิบัติงานเข้าร่วม 80%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68 – ก.ย. 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ไม่ใช้งบ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กิจกรรม 2: รณรงค์ลงชื่อรับทราบประมวลจริยธรรม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บุคลากรใหม่ลงชื่อ ≥ 80%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68 – ก.ย. 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ไม่ใช้งบ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896"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0D2137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กลยุทธ์ที่ 3: ยกระดับ ITA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9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กิจกรรม 1: สร้างความรู้เตรียมความพร้อม ITA 2569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IIT ≥ 80% เข้าร่วมกิจกรรม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68 – ก.ย. 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ไม่ใช้งบ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กิจกรรม 2: เข้าร่วมประเมิน ITA ปี 2569 (IIT/EIT/OIT)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คะแนนผ่านและสูงกว่าปี 2568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68 – ก.ย. 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ไม่ใช้งบ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1019</Words>
  <Application>Microsoft Office PowerPoint</Application>
  <PresentationFormat>On-screen Show (16:9)</PresentationFormat>
  <Paragraphs>138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TH SarabunPSK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แผนปฏิบัติการป้องกันการทุจริต กสศ. 2569</dc:title>
  <dc:subject>PptxGenJS Presentation</dc:subject>
  <dc:creator>PptxGenJS</dc:creator>
  <cp:lastModifiedBy>Rachata Aribarg</cp:lastModifiedBy>
  <cp:revision>1</cp:revision>
  <dcterms:created xsi:type="dcterms:W3CDTF">2026-06-21T23:45:37Z</dcterms:created>
  <dcterms:modified xsi:type="dcterms:W3CDTF">2026-06-21T23:49:55Z</dcterms:modified>
</cp:coreProperties>
</file>