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69A9BA-97DA-4455-A204-1215B5C3523C}" v="6" dt="2026-06-10T04:04:37.3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499"/>
    <p:restoredTop sz="94610"/>
  </p:normalViewPr>
  <p:slideViewPr>
    <p:cSldViewPr snapToGrid="0" snapToObjects="1">
      <p:cViewPr varScale="1">
        <p:scale>
          <a:sx n="105" d="100"/>
          <a:sy n="105" d="100"/>
        </p:scale>
        <p:origin x="184" y="1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038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TH Sarabun New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TH Sarabun New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TH Sarabun New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TH Sarabun New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TH Sarabun New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TH Sarabun New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TH Sarabun New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TH Sarabun New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TH Sarabun New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5E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1097280"/>
            <a:ext cx="4114800" cy="4114800"/>
          </a:xfrm>
          <a:prstGeom prst="ellipse">
            <a:avLst/>
          </a:prstGeom>
          <a:solidFill>
            <a:srgbClr val="2E7D32">
              <a:alpha val="4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7498080" y="-457200"/>
            <a:ext cx="2743200" cy="2743200"/>
          </a:xfrm>
          <a:prstGeom prst="ellipse">
            <a:avLst/>
          </a:prstGeom>
          <a:solidFill>
            <a:srgbClr val="388E3C">
              <a:alpha val="4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-457200" y="3474720"/>
            <a:ext cx="2286000" cy="2286000"/>
          </a:xfrm>
          <a:prstGeom prst="ellipse">
            <a:avLst/>
          </a:prstGeom>
          <a:solidFill>
            <a:srgbClr val="2E7D32">
              <a:alpha val="3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48640" y="502920"/>
            <a:ext cx="2468880" cy="411480"/>
          </a:xfrm>
          <a:prstGeom prst="roundRect">
            <a:avLst>
              <a:gd name="adj" fmla="val 22222"/>
            </a:avLst>
          </a:prstGeom>
          <a:solidFill>
            <a:srgbClr val="388E3C">
              <a:alpha val="70000"/>
            </a:srgbClr>
          </a:solidFill>
          <a:ln/>
        </p:spPr>
        <p:txBody>
          <a:bodyPr/>
          <a:lstStyle/>
          <a:p>
            <a:pPr algn="ctr"/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548640" y="50292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8E6C9"/>
                </a:solidFill>
                <a:latin typeface="TH Sarabun New" panose="020B0500040200020003" pitchFamily="34" charset="-34"/>
                <a:ea typeface="TH Sarabun New" pitchFamily="34" charset="-122"/>
                <a:cs typeface="TH Sarabun New" panose="020B0500040200020003" pitchFamily="34" charset="-34"/>
              </a:rPr>
              <a:t>กองทุนเพื่อความเสมอภาคทางการศึกษา (กสศ.)</a:t>
            </a:r>
            <a:endParaRPr lang="en-US" sz="14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7" name="Text 5"/>
          <p:cNvSpPr/>
          <p:nvPr/>
        </p:nvSpPr>
        <p:spPr>
          <a:xfrm>
            <a:off x="548640" y="1051560"/>
            <a:ext cx="621792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TH Sarabun New" panose="020B0500040200020003" pitchFamily="34" charset="-34"/>
                <a:ea typeface="TH Sarabun New" pitchFamily="34" charset="-122"/>
                <a:cs typeface="TH Sarabun New" panose="020B0500040200020003" pitchFamily="34" charset="-34"/>
              </a:rPr>
              <a:t>แผนการบริหารและพัฒนา</a:t>
            </a:r>
            <a:endParaRPr lang="en-US" sz="44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0" indent="0" algn="l">
              <a:lnSpc>
                <a:spcPct val="12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TH Sarabun New" panose="020B0500040200020003" pitchFamily="34" charset="-34"/>
                <a:ea typeface="TH Sarabun New" pitchFamily="34" charset="-122"/>
                <a:cs typeface="TH Sarabun New" panose="020B0500040200020003" pitchFamily="34" charset="-34"/>
              </a:rPr>
              <a:t>ทรัพยากรบุคคล กสศ.</a:t>
            </a:r>
            <a:endParaRPr lang="en-US" sz="44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8" name="Text 6"/>
          <p:cNvSpPr/>
          <p:nvPr/>
        </p:nvSpPr>
        <p:spPr>
          <a:xfrm>
            <a:off x="548640" y="2971800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81C784"/>
                </a:solidFill>
                <a:latin typeface="TH Sarabun New" panose="020B0500040200020003" pitchFamily="34" charset="-34"/>
                <a:ea typeface="TH Sarabun New" pitchFamily="34" charset="-122"/>
                <a:cs typeface="TH Sarabun New" panose="020B0500040200020003" pitchFamily="34" charset="-34"/>
              </a:rPr>
              <a:t>ปีงบประมาณ พ.ศ. 2569</a:t>
            </a:r>
            <a:endParaRPr lang="en-US" sz="20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9" name="Shape 7"/>
          <p:cNvSpPr/>
          <p:nvPr/>
        </p:nvSpPr>
        <p:spPr>
          <a:xfrm>
            <a:off x="548640" y="3657600"/>
            <a:ext cx="2560320" cy="457200"/>
          </a:xfrm>
          <a:prstGeom prst="roundRect">
            <a:avLst>
              <a:gd name="adj" fmla="val 24000"/>
            </a:avLst>
          </a:prstGeom>
          <a:solidFill>
            <a:srgbClr val="F9A825"/>
          </a:solidFill>
          <a:ln/>
        </p:spPr>
        <p:txBody>
          <a:bodyPr/>
          <a:lstStyle/>
          <a:p>
            <a:endParaRPr lang="en-US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10" name="Text 8"/>
          <p:cNvSpPr/>
          <p:nvPr/>
        </p:nvSpPr>
        <p:spPr>
          <a:xfrm>
            <a:off x="548640" y="365760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B5E20"/>
                </a:solidFill>
                <a:latin typeface="TH Sarabun New" panose="020B0500040200020003" pitchFamily="34" charset="-34"/>
                <a:ea typeface="TH Sarabun New" pitchFamily="34" charset="-122"/>
                <a:cs typeface="TH Sarabun New" panose="020B0500040200020003" pitchFamily="34" charset="-34"/>
              </a:rPr>
              <a:t>ข้อ O13 | OIT ประจำปีงบประมาณ พ.ศ. 2569</a:t>
            </a:r>
            <a:endParaRPr lang="en-US" sz="14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11" name="Text 9"/>
          <p:cNvSpPr/>
          <p:nvPr/>
        </p:nvSpPr>
        <p:spPr>
          <a:xfrm>
            <a:off x="548640" y="425196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C8E6C9"/>
                </a:solidFill>
                <a:latin typeface="TH Sarabun New" panose="020B0500040200020003" pitchFamily="34" charset="-34"/>
                <a:ea typeface="TH Sarabun New" pitchFamily="34" charset="-122"/>
                <a:cs typeface="TH Sarabun New" panose="020B0500040200020003" pitchFamily="34" charset="-34"/>
              </a:rPr>
              <a:t>1 ตุลาคม 2568 – 30 กันยายน 2569</a:t>
            </a:r>
            <a:endParaRPr lang="en-US" sz="14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pic>
        <p:nvPicPr>
          <p:cNvPr id="1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6720" y="4389120"/>
            <a:ext cx="6400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9FB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แผนการพัฒนาทรัพยากรบุคคล (HRD)  |  กลยุทธ์ที่ 7, 8</a:t>
            </a:r>
            <a:endParaRPr lang="en-US" sz="20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5679108"/>
              </p:ext>
            </p:extLst>
          </p:nvPr>
        </p:nvGraphicFramePr>
        <p:xfrm>
          <a:off x="85344" y="868680"/>
          <a:ext cx="8961119" cy="3499104"/>
        </p:xfrm>
        <a:graphic>
          <a:graphicData uri="http://schemas.openxmlformats.org/drawingml/2006/table">
            <a:tbl>
              <a:tblPr/>
              <a:tblGrid>
                <a:gridCol w="21926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26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832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86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39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54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1" dirty="0">
                          <a:solidFill>
                            <a:srgbClr val="FFFFFF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รายการ</a:t>
                      </a: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/</a:t>
                      </a:r>
                      <a:r>
                        <a:rPr lang="en-US" sz="1400" b="1" dirty="0" err="1">
                          <a:solidFill>
                            <a:srgbClr val="FFFFFF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กิจกรรม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8E3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เป้าประสงค์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8E3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ตัวชี้วัด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8E3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งบประมาณ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8E3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ช่วงเวลา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8E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5488">
                <a:tc gridSpan="5"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b="1" dirty="0">
                          <a:solidFill>
                            <a:srgbClr val="1B5E20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กลยุทธ์ที่ 7  ส่งเสริมวัฒนธรรมองค์กรและการเรียนรู้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6C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7. สร้างระบบนิเวศการเรียนรู้ในองค์กร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มีระบบนิเวศการถ่ายทอดองค์ความรู้ภายใน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มีกระบวนการแลกเปลี่ยนเรียนรู้และถ่ายทอดองค์ความรู้สำคัญ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ไม่ใช้งบ</a:t>
                      </a:r>
                      <a:r>
                        <a:rPr lang="th-TH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ประมาณ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ม.ค.–ก.ย. 69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8. แผนส่งเสริมวัฒนธรรมองค์กรระยะยาว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มีแผนวัฒนธรรมองค์กรระยะยาวและบุคลากรแสดงพฤติกรรมที่เหมาะสม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มีแผนส่งเสริมฯ และดำเนินการตามแผน ≥ ร้อยละ 80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50,000 บ</a:t>
                      </a:r>
                      <a:r>
                        <a:rPr lang="th-TH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าท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เม.ย.–ก.ย. 69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5488">
                <a:tc gridSpan="5"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b="1" dirty="0">
                          <a:solidFill>
                            <a:srgbClr val="1B5E20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กลยุทธ์ที่ 8  ส่งเสริมสภาพแวดล้อมและ Work-life Balance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6C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9. สร้างสภาพแวดล้อมในการทำงานที่ดี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สภาพแวดล้อมดี บุคลากรมีสุขภาพกายใจที่ดี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มีแผนกิจกรรมส่งเสริมสภาพแวดล้อมการทำงาน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50,000 บ</a:t>
                      </a:r>
                      <a:r>
                        <a:rPr lang="th-TH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าท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ม.ค.–ก.ย. 69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10. ระดับความผูกพันและ Work-life Balance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พนักงานมีความผูกพันและสมดุลชีวิตที่ดีขึ้น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ผลประเมินความผูกพันองค์กร ≥ ค่าที่ยอมรับได้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350,000 บ</a:t>
                      </a:r>
                      <a:r>
                        <a:rPr lang="th-TH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าท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ต.ค. 68–ก.ย. 69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85344" y="4572000"/>
            <a:ext cx="8961118" cy="457200"/>
          </a:xfrm>
          <a:prstGeom prst="roundRect">
            <a:avLst>
              <a:gd name="adj" fmla="val 16000"/>
            </a:avLst>
          </a:prstGeom>
          <a:solidFill>
            <a:srgbClr val="E8F5E9"/>
          </a:solidFill>
          <a:ln w="6350">
            <a:solidFill>
              <a:srgbClr val="C8E6C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274320" y="4572000"/>
            <a:ext cx="8595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2E4A2F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งบประมาณรวมแผน HRD: </a:t>
            </a:r>
            <a:r>
              <a:rPr lang="en-US" sz="1400" b="1" dirty="0">
                <a:solidFill>
                  <a:srgbClr val="1B5E20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3,310,000 บาท</a:t>
            </a:r>
            <a:r>
              <a:rPr lang="en-US" sz="1400" dirty="0">
                <a:solidFill>
                  <a:srgbClr val="2E4A2F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   |   กิจกรรมที่ไม่ใช้งบประมาณระบุว่า </a:t>
            </a:r>
            <a:r>
              <a:rPr lang="en-US" sz="1400" b="1" dirty="0">
                <a:solidFill>
                  <a:srgbClr val="388E3C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"ไม่ใช้งบ</a:t>
            </a:r>
            <a:r>
              <a:rPr lang="th-TH" sz="1400" b="1" dirty="0">
                <a:solidFill>
                  <a:srgbClr val="388E3C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ประมาณ</a:t>
            </a:r>
            <a:r>
              <a:rPr lang="en-US" sz="1400" b="1" dirty="0">
                <a:solidFill>
                  <a:srgbClr val="388E3C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"</a:t>
            </a:r>
            <a:r>
              <a:rPr lang="en-US" sz="1400" dirty="0">
                <a:solidFill>
                  <a:srgbClr val="2E4A2F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 ทุกรายการตามเกณฑ์ O13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9FB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สารบัญ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365760" y="1097280"/>
            <a:ext cx="3931920" cy="1554480"/>
          </a:xfrm>
          <a:prstGeom prst="roundRect">
            <a:avLst>
              <a:gd name="adj" fmla="val 7059"/>
            </a:avLst>
          </a:prstGeom>
          <a:solidFill>
            <a:srgbClr val="FFFFFF"/>
          </a:solidFill>
          <a:ln w="12700">
            <a:solidFill>
              <a:srgbClr val="C8E6C9"/>
            </a:solidFill>
            <a:prstDash val="solid"/>
          </a:ln>
          <a:effectLst>
            <a:outerShdw blurRad="101600" dist="25400" dir="27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30352" y="1261872"/>
            <a:ext cx="502920" cy="502920"/>
          </a:xfrm>
          <a:prstGeom prst="ellipse">
            <a:avLst/>
          </a:prstGeom>
          <a:solidFill>
            <a:srgbClr val="388E3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30352" y="126187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01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143000" y="1261872"/>
            <a:ext cx="3017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B2B1C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วิสัยทัศน์ พันธกิจ และเป้าประสงค์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48640" y="1874520"/>
            <a:ext cx="361188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400" dirty="0">
                <a:solidFill>
                  <a:srgbClr val="2E4A2F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แนวทางการบริหารและพัฒนา HR ของ กสศ.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754880" y="1097280"/>
            <a:ext cx="3931920" cy="1554480"/>
          </a:xfrm>
          <a:prstGeom prst="roundRect">
            <a:avLst>
              <a:gd name="adj" fmla="val 7059"/>
            </a:avLst>
          </a:prstGeom>
          <a:solidFill>
            <a:srgbClr val="FFFFFF"/>
          </a:solidFill>
          <a:ln w="12700">
            <a:solidFill>
              <a:srgbClr val="C8E6C9"/>
            </a:solidFill>
            <a:prstDash val="solid"/>
          </a:ln>
          <a:effectLst>
            <a:outerShdw blurRad="101600" dist="25400" dir="27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919472" y="1261872"/>
            <a:ext cx="502920" cy="502920"/>
          </a:xfrm>
          <a:prstGeom prst="ellipse">
            <a:avLst/>
          </a:prstGeom>
          <a:solidFill>
            <a:srgbClr val="388E3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919472" y="126187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02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532120" y="1261872"/>
            <a:ext cx="3017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B2B1C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หลักเกณฑ์การบริหารทรัพยากรบุคคล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937760" y="1874520"/>
            <a:ext cx="361188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400" dirty="0">
                <a:solidFill>
                  <a:srgbClr val="2E4A2F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4 ด้านหลัก: สรรหา | บรรจุแต่งตั้ง | ย้าย/โอน/เลื่อน | ประเมินผล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365760" y="2834640"/>
            <a:ext cx="3931920" cy="1554480"/>
          </a:xfrm>
          <a:prstGeom prst="roundRect">
            <a:avLst>
              <a:gd name="adj" fmla="val 7059"/>
            </a:avLst>
          </a:prstGeom>
          <a:solidFill>
            <a:srgbClr val="FFFFFF"/>
          </a:solidFill>
          <a:ln w="12700">
            <a:solidFill>
              <a:srgbClr val="C8E6C9"/>
            </a:solidFill>
            <a:prstDash val="solid"/>
          </a:ln>
          <a:effectLst>
            <a:outerShdw blurRad="101600" dist="25400" dir="27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530352" y="2999232"/>
            <a:ext cx="502920" cy="502920"/>
          </a:xfrm>
          <a:prstGeom prst="ellipse">
            <a:avLst/>
          </a:prstGeom>
          <a:solidFill>
            <a:srgbClr val="388E3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530352" y="299923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03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143000" y="2999232"/>
            <a:ext cx="3017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B2B1C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แผนการบริหารทรัพยากรบุคคล (HRM)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548640" y="3611880"/>
            <a:ext cx="361188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400" dirty="0">
                <a:solidFill>
                  <a:srgbClr val="2E4A2F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กลยุทธ์ที่ 1, 2, 3, 9, 10 — ปีงบประมาณ พ.ศ. 2569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4754880" y="2834640"/>
            <a:ext cx="3931920" cy="1554480"/>
          </a:xfrm>
          <a:prstGeom prst="roundRect">
            <a:avLst>
              <a:gd name="adj" fmla="val 7059"/>
            </a:avLst>
          </a:prstGeom>
          <a:solidFill>
            <a:srgbClr val="FFFFFF"/>
          </a:solidFill>
          <a:ln w="12700">
            <a:solidFill>
              <a:srgbClr val="C8E6C9"/>
            </a:solidFill>
            <a:prstDash val="solid"/>
          </a:ln>
          <a:effectLst>
            <a:outerShdw blurRad="101600" dist="25400" dir="27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4919472" y="2999232"/>
            <a:ext cx="502920" cy="502920"/>
          </a:xfrm>
          <a:prstGeom prst="ellipse">
            <a:avLst/>
          </a:prstGeom>
          <a:solidFill>
            <a:srgbClr val="388E3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919472" y="299923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04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5532120" y="2999232"/>
            <a:ext cx="3017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B2B1C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แผนการพัฒนาทรัพยากรบุคคล (HRD)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4937760" y="3611880"/>
            <a:ext cx="361188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400" dirty="0">
                <a:solidFill>
                  <a:srgbClr val="2E4A2F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กลยุทธ์ที่ 4–8 — 10 กิจกรรม พร้อมงบประมาณ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9FB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วิสัยทัศน์  พันธกิจ  และเป้าประสงค์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8412480" cy="777240"/>
          </a:xfrm>
          <a:prstGeom prst="roundRect">
            <a:avLst>
              <a:gd name="adj" fmla="val 11765"/>
            </a:avLst>
          </a:prstGeom>
          <a:solidFill>
            <a:srgbClr val="2E7D3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F9A825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วิสัยทัศน์  </a:t>
            </a:r>
            <a:r>
              <a:rPr lang="en-US" sz="1400" dirty="0">
                <a:solidFill>
                  <a:srgbClr val="FFFFFF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สร้างระบบนิเวศองค์กรแห่งการเรียนรู้ต้นแบบ ส่งเสริมคุณภาพชีวิตบุคลากร และพัฒนาขีดความสามารถขององค์กรอย่างยั่งยืน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365760" y="192024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388E3C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พันธกิจ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365760" y="2331720"/>
            <a:ext cx="416052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1400" dirty="0">
                <a:solidFill>
                  <a:srgbClr val="1B2B1C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1.  พัฒนาระบบการบริหารทรัพยากรบุคคลให้สนับสนุนการดำเนินงานตามภารกิจของ กสศ. ได้อย่างมีประสิทธิภาพ</a:t>
            </a:r>
            <a:endParaRPr lang="en-US" sz="1400" dirty="0"/>
          </a:p>
          <a:p>
            <a:pPr marL="0" indent="0" algn="l">
              <a:spcAft>
                <a:spcPts val="600"/>
              </a:spcAft>
              <a:buNone/>
            </a:pPr>
            <a:r>
              <a:rPr lang="en-US" sz="1400" dirty="0">
                <a:solidFill>
                  <a:srgbClr val="1B2B1C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2.  ส่งเสริมการเรียนรู้ที่ยืดหยุ่นและพัฒนาขีดความสามารถของบุคลากรทุกระดับอย่างต่อเนื่อง</a:t>
            </a:r>
            <a:endParaRPr lang="en-US" sz="1400" dirty="0"/>
          </a:p>
          <a:p>
            <a:pPr marL="0" indent="0" algn="l">
              <a:spcAft>
                <a:spcPts val="600"/>
              </a:spcAft>
              <a:buNone/>
            </a:pPr>
            <a:r>
              <a:rPr lang="en-US" sz="1400" dirty="0">
                <a:solidFill>
                  <a:srgbClr val="1B2B1C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3.  ส่งเสริมความผูกพันและพัฒนาคุณภาพชีวิตที่ดีในการทำงานของบุคลากร</a:t>
            </a:r>
            <a:endParaRPr lang="en-US" sz="1400" dirty="0"/>
          </a:p>
          <a:p>
            <a:pPr marL="0" indent="0" algn="l">
              <a:spcAft>
                <a:spcPts val="600"/>
              </a:spcAft>
              <a:buNone/>
            </a:pPr>
            <a:r>
              <a:rPr lang="en-US" sz="1400" dirty="0">
                <a:solidFill>
                  <a:srgbClr val="1B2B1C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4.  สร้างเสริมค่านิยมองค์กร คุณธรรม จริยธรรม ตามหลักธรรมาภิบาล เพื่อวัฒนธรรมองค์กรที่เข้มแข็ง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754880" y="192024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388E3C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เป้าประสงค์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754880" y="2331720"/>
            <a:ext cx="40233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spcAft>
                <a:spcPts val="600"/>
              </a:spcAft>
              <a:buNone/>
            </a:pPr>
            <a:r>
              <a:rPr lang="en-US" sz="1400" dirty="0">
                <a:solidFill>
                  <a:srgbClr val="1B2B1C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1.  มีระบบบริหารทรัพยากรบุคคลที่สนับสนุนการทำงานเชิงกลยุทธ์อย่างมีประสิทธิภาพ</a:t>
            </a:r>
            <a:endParaRPr lang="en-US" sz="1400" dirty="0"/>
          </a:p>
          <a:p>
            <a:pPr marL="0" indent="0" algn="l">
              <a:spcAft>
                <a:spcPts val="600"/>
              </a:spcAft>
              <a:buNone/>
            </a:pPr>
            <a:r>
              <a:rPr lang="en-US" sz="1400" dirty="0">
                <a:solidFill>
                  <a:srgbClr val="1B2B1C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2.  พัฒนาขีดความสามารถของบุคลากรอย่างต่อเนื่องและปลูกฝังวัฒนธรรมแห่งการเรียนรู้</a:t>
            </a:r>
            <a:endParaRPr lang="en-US" sz="1400" dirty="0"/>
          </a:p>
          <a:p>
            <a:pPr marL="0" indent="0" algn="l">
              <a:spcAft>
                <a:spcPts val="600"/>
              </a:spcAft>
              <a:buNone/>
            </a:pPr>
            <a:r>
              <a:rPr lang="en-US" sz="1400" dirty="0">
                <a:solidFill>
                  <a:srgbClr val="1B2B1C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3.  พัฒนาคุณภาพชีวิตในการทำงานและสร้างระบบนิเวศที่เหมาะสมให้กับบุคลากร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9FB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ส่วนที่ 1  หลักเกณฑ์การบริหารทรัพยากรบุคคล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274320" y="987552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2E4A2F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เผยแพร่ให้บุคลากรรับทราบ เพื่อความโปร่งใสและเป็นธรรม — 4 ด้านหลัก</a:t>
            </a:r>
            <a:endParaRPr lang="en-US" sz="1400" b="1" dirty="0"/>
          </a:p>
        </p:txBody>
      </p:sp>
      <p:sp>
        <p:nvSpPr>
          <p:cNvPr id="5" name="Shape 3"/>
          <p:cNvSpPr/>
          <p:nvPr/>
        </p:nvSpPr>
        <p:spPr>
          <a:xfrm>
            <a:off x="274320" y="1417320"/>
            <a:ext cx="4160520" cy="1463040"/>
          </a:xfrm>
          <a:prstGeom prst="roundRect">
            <a:avLst>
              <a:gd name="adj" fmla="val 7500"/>
            </a:avLst>
          </a:prstGeom>
          <a:solidFill>
            <a:srgbClr val="FFFFFF"/>
          </a:solidFill>
          <a:ln w="9525">
            <a:solidFill>
              <a:srgbClr val="C8E6C9"/>
            </a:solidFill>
            <a:prstDash val="solid"/>
          </a:ln>
          <a:effectLst>
            <a:outerShdw blurRad="88900" dist="25400" dir="27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38912" y="1581912"/>
            <a:ext cx="640080" cy="640080"/>
          </a:xfrm>
          <a:prstGeom prst="ellipse">
            <a:avLst/>
          </a:prstGeom>
          <a:solidFill>
            <a:srgbClr val="388E3C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352" y="1673352"/>
            <a:ext cx="457200" cy="4572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234440" y="1581912"/>
            <a:ext cx="3063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558B2F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(1)  </a:t>
            </a:r>
            <a:r>
              <a:rPr lang="en-US" sz="1600" b="1" dirty="0">
                <a:solidFill>
                  <a:srgbClr val="1B5E20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การสรรหาและคัดเลือกบุคลากร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457200" y="2286000"/>
            <a:ext cx="384048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400" dirty="0">
                <a:solidFill>
                  <a:srgbClr val="2E4A2F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เปิดรับสมัครผ่านช่องทางทางการ พิจารณาตาม Job Description สอบข้อเขียน/สัมภาษณ์อย่างโปร่งใส ประกาศผลผ่านเว็บไซต์ กสศ.</a:t>
            </a:r>
            <a:endParaRPr lang="en-US" sz="1400" dirty="0"/>
          </a:p>
        </p:txBody>
      </p:sp>
      <p:sp>
        <p:nvSpPr>
          <p:cNvPr id="10" name="Shape 7"/>
          <p:cNvSpPr/>
          <p:nvPr/>
        </p:nvSpPr>
        <p:spPr>
          <a:xfrm>
            <a:off x="4709160" y="1417320"/>
            <a:ext cx="4160520" cy="1463040"/>
          </a:xfrm>
          <a:prstGeom prst="roundRect">
            <a:avLst>
              <a:gd name="adj" fmla="val 7500"/>
            </a:avLst>
          </a:prstGeom>
          <a:solidFill>
            <a:srgbClr val="FFFFFF"/>
          </a:solidFill>
          <a:ln w="9525">
            <a:solidFill>
              <a:srgbClr val="C8E6C9"/>
            </a:solidFill>
            <a:prstDash val="solid"/>
          </a:ln>
          <a:effectLst>
            <a:outerShdw blurRad="88900" dist="25400" dir="27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4873752" y="1581912"/>
            <a:ext cx="640080" cy="640080"/>
          </a:xfrm>
          <a:prstGeom prst="ellipse">
            <a:avLst/>
          </a:prstGeom>
          <a:solidFill>
            <a:srgbClr val="388E3C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5192" y="1673352"/>
            <a:ext cx="457200" cy="45720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669280" y="1581912"/>
            <a:ext cx="3063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558B2F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(2)  </a:t>
            </a:r>
            <a:r>
              <a:rPr lang="en-US" sz="1600" b="1" dirty="0">
                <a:solidFill>
                  <a:srgbClr val="1B5E20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การบรรจุและแต่งตั้งบุคลากร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4892040" y="2286000"/>
            <a:ext cx="384048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400" dirty="0">
                <a:solidFill>
                  <a:srgbClr val="2E4A2F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ดำเนินการตามระเบียบข้อบังคับ กสศ. พิจารณาจากคุณสมบัติ ความรู้ และประสบการณ์ที่เหมาะสม การแต่งตั้งระดับบริหารผ่านคณะกรรมการที่กำหนด</a:t>
            </a:r>
            <a:endParaRPr lang="en-US" sz="1400" dirty="0"/>
          </a:p>
        </p:txBody>
      </p:sp>
      <p:sp>
        <p:nvSpPr>
          <p:cNvPr id="15" name="Shape 11"/>
          <p:cNvSpPr/>
          <p:nvPr/>
        </p:nvSpPr>
        <p:spPr>
          <a:xfrm>
            <a:off x="274320" y="3063240"/>
            <a:ext cx="4160520" cy="1463040"/>
          </a:xfrm>
          <a:prstGeom prst="roundRect">
            <a:avLst>
              <a:gd name="adj" fmla="val 7500"/>
            </a:avLst>
          </a:prstGeom>
          <a:solidFill>
            <a:srgbClr val="FFFFFF"/>
          </a:solidFill>
          <a:ln w="9525">
            <a:solidFill>
              <a:srgbClr val="C8E6C9"/>
            </a:solidFill>
            <a:prstDash val="solid"/>
          </a:ln>
          <a:effectLst>
            <a:outerShdw blurRad="88900" dist="25400" dir="27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16" name="Shape 12"/>
          <p:cNvSpPr/>
          <p:nvPr/>
        </p:nvSpPr>
        <p:spPr>
          <a:xfrm>
            <a:off x="438912" y="3227832"/>
            <a:ext cx="640080" cy="640080"/>
          </a:xfrm>
          <a:prstGeom prst="ellipse">
            <a:avLst/>
          </a:prstGeom>
          <a:solidFill>
            <a:srgbClr val="388E3C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0352" y="3319272"/>
            <a:ext cx="457200" cy="45720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1234440" y="3227832"/>
            <a:ext cx="3063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558B2F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(3)  </a:t>
            </a:r>
            <a:r>
              <a:rPr lang="en-US" sz="1600" b="1" dirty="0">
                <a:solidFill>
                  <a:srgbClr val="1B5E20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การย้าย การโอน หรือการเลื่อน</a:t>
            </a:r>
            <a:endParaRPr lang="en-US" sz="1600" dirty="0"/>
          </a:p>
        </p:txBody>
      </p:sp>
      <p:sp>
        <p:nvSpPr>
          <p:cNvPr id="19" name="Text 14"/>
          <p:cNvSpPr/>
          <p:nvPr/>
        </p:nvSpPr>
        <p:spPr>
          <a:xfrm>
            <a:off x="457200" y="3931920"/>
            <a:ext cx="397764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400" dirty="0">
                <a:solidFill>
                  <a:srgbClr val="2E4A2F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มีหลักเกณฑ์การเลื่อนระดับ/ตำแหน่งที่ชัดเจน ดำเนินการ Job Rotation ตามแผน พิจารณาจากผลประเมินและความสามารถ โดยผ่านกระบวนการที่เป็นธรรม</a:t>
            </a:r>
            <a:endParaRPr lang="en-US" sz="1400" dirty="0"/>
          </a:p>
        </p:txBody>
      </p:sp>
      <p:sp>
        <p:nvSpPr>
          <p:cNvPr id="20" name="Shape 15"/>
          <p:cNvSpPr/>
          <p:nvPr/>
        </p:nvSpPr>
        <p:spPr>
          <a:xfrm>
            <a:off x="4709160" y="3063240"/>
            <a:ext cx="4160520" cy="1463040"/>
          </a:xfrm>
          <a:prstGeom prst="roundRect">
            <a:avLst>
              <a:gd name="adj" fmla="val 7500"/>
            </a:avLst>
          </a:prstGeom>
          <a:solidFill>
            <a:srgbClr val="FFFFFF"/>
          </a:solidFill>
          <a:ln w="9525">
            <a:solidFill>
              <a:srgbClr val="C8E6C9"/>
            </a:solidFill>
            <a:prstDash val="solid"/>
          </a:ln>
          <a:effectLst>
            <a:outerShdw blurRad="88900" dist="25400" dir="27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6"/>
          <p:cNvSpPr/>
          <p:nvPr/>
        </p:nvSpPr>
        <p:spPr>
          <a:xfrm>
            <a:off x="4873752" y="3227832"/>
            <a:ext cx="640080" cy="640080"/>
          </a:xfrm>
          <a:prstGeom prst="ellipse">
            <a:avLst/>
          </a:prstGeom>
          <a:solidFill>
            <a:srgbClr val="388E3C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5192" y="3319272"/>
            <a:ext cx="457200" cy="45720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5669280" y="3227832"/>
            <a:ext cx="30632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558B2F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(4)  </a:t>
            </a:r>
            <a:r>
              <a:rPr lang="en-US" sz="1600" b="1" dirty="0">
                <a:solidFill>
                  <a:srgbClr val="1B5E20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การประเมินผลการปฏิบัติงาน</a:t>
            </a:r>
            <a:endParaRPr lang="en-US" sz="1600" dirty="0"/>
          </a:p>
        </p:txBody>
      </p:sp>
      <p:sp>
        <p:nvSpPr>
          <p:cNvPr id="24" name="Text 18"/>
          <p:cNvSpPr/>
          <p:nvPr/>
        </p:nvSpPr>
        <p:spPr>
          <a:xfrm>
            <a:off x="4892040" y="3931920"/>
            <a:ext cx="384048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400" dirty="0">
                <a:solidFill>
                  <a:srgbClr val="2E4A2F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ประเมินประจำทุกปี เชื่อมโยงกับเป้าหมายเชิงกลยุทธ์ มี KPI ที่ชัดเจน สื่อสารเกณฑ์ล่วงหน้า นำผลเชื่อมโยงกับค่าตอบแทนและ IDP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2E7D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0" y="-914400"/>
            <a:ext cx="4572000" cy="4572000"/>
          </a:xfrm>
          <a:prstGeom prst="ellipse">
            <a:avLst/>
          </a:prstGeom>
          <a:solidFill>
            <a:srgbClr val="388E3C">
              <a:alpha val="4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-1371600" y="2743200"/>
            <a:ext cx="3657600" cy="3657600"/>
          </a:xfrm>
          <a:prstGeom prst="ellipse">
            <a:avLst/>
          </a:prstGeom>
          <a:solidFill>
            <a:srgbClr val="1B5E20">
              <a:alpha val="5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91440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000" dirty="0">
                <a:solidFill>
                  <a:srgbClr val="81C784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ส่วนที่ 2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31520" y="1463040"/>
            <a:ext cx="685800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แผนการบริหาร</a:t>
            </a:r>
            <a:endParaRPr lang="en-US" sz="3800" dirty="0"/>
          </a:p>
          <a:p>
            <a:pPr marL="0" indent="0" algn="l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ทรัพยากรบุคคล (HRM)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731520" y="3337560"/>
            <a:ext cx="6400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C8E6C9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ปีงบประมาณ พ.ศ. 2569  |  กลยุทธ์ที่ 1, 2, 3, 9, 10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31520" y="38404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81C784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1 ตุลาคม 2568 – 30 กันยายน 2569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9FB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แผนการบริหารทรัพยากรบุคคล (HRM)  |  กลยุทธ์ที่ 1–2</a:t>
            </a:r>
            <a:endParaRPr lang="en-US" sz="20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4348711"/>
              </p:ext>
            </p:extLst>
          </p:nvPr>
        </p:nvGraphicFramePr>
        <p:xfrm>
          <a:off x="170688" y="868680"/>
          <a:ext cx="8827008" cy="4023360"/>
        </p:xfrm>
        <a:graphic>
          <a:graphicData uri="http://schemas.openxmlformats.org/drawingml/2006/table">
            <a:tbl>
              <a:tblPr/>
              <a:tblGrid>
                <a:gridCol w="23476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1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232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46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th-TH" sz="1400" b="1" dirty="0">
                          <a:solidFill>
                            <a:srgbClr val="FFFFFF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รายการ</a:t>
                      </a: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/</a:t>
                      </a:r>
                      <a:r>
                        <a:rPr lang="en-US" sz="1400" b="1" dirty="0" err="1">
                          <a:solidFill>
                            <a:srgbClr val="FFFFFF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กิจกรรม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8E3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เป้าประสงค์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8E3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ตัวชี้วัด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8E3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ช่วงเวลา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8E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80">
                <a:tc gridSpan="4"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b="1" dirty="0">
                          <a:solidFill>
                            <a:srgbClr val="1B5E20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กลยุทธ์ที่ 1  วางแผนและบริหารอัตรากำลัง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6C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1.1 การบริหารแผนอัตรากำลัง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มีแผนบริหารอัตรากำลังระยะ 3 ปีที่สอดคล้องกับโครงสร้างใหม่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ระดับความสำเร็จในการจัดทำแผนบริหารอัตรากำลังระยะ 3 ปี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ม.ค.–ก.ย. 69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1.2 Job Description ตามโครงสร้างใหม่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มี JD ที่เหมาะสมตามระดับตำแหน่งงาน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ร้อยละความสำเร็จในการจัดทำ JD (ร้อยละ 100)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ม.ค.–ก.ย. 69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1480">
                <a:tc gridSpan="4"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b="1" dirty="0">
                          <a:solidFill>
                            <a:srgbClr val="1B5E20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กลยุทธ์ที่ 2  พัฒนาระบบสรรหา คัดเลือก บรรจุแต่งตั้ง เลื่อนระดับ ย้าย/โอน และหมุนเวียนงาน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6C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2.1 สรรหาและคัดเลือกตามสมรรถนะ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สรรหาบุคลากรตามขีดสมรรถนะได้อย่างมีประสิทธิภาพ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สรรหาได้ตามแผน ไม่น้อยกว่า ร้อยละ 80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ต.ค. 68–ก.ย. 69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2.2 หลักเกณฑ์การบรรจุและแต่งตั้ง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มีหลักเกณฑ์ที่ชัดเจน โปร่งใส และเป็นธรรม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มีหลักเกณฑ์บรรจุแต่งตั้งครบถ้วนตามระเบียบ กสศ.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ต.ค. 68–มี.ค. 69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2.3 ระบบเลื่อนระดับ/เลื่อนตำแหน่ง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มีกระบวนการเลื่อนระดับที่สอดคล้องคุณลักษณะตำแหน่ง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มีหลักเกณฑ์เลื่อนระดับ/ตำแหน่งที่ชัดเจน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เม.ย.–ก.ย. 69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2.4 ระบบย้าย โอน และหมุนเวียนงาน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มีแนวทาง Job Rotation ที่เหมาะสม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จัดทำ Job Family ในตำแหน่งสำคัญ ร้อยละ 80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ม.ค.–ก.ย. 69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9FB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แผนการบริหารทรัพยากรบุคคล (HRM)  |  กลยุทธ์ที่ 3, 9, 10</a:t>
            </a:r>
            <a:endParaRPr lang="en-US" sz="20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9877127"/>
              </p:ext>
            </p:extLst>
          </p:nvPr>
        </p:nvGraphicFramePr>
        <p:xfrm>
          <a:off x="95793" y="868680"/>
          <a:ext cx="8926287" cy="3864864"/>
        </p:xfrm>
        <a:graphic>
          <a:graphicData uri="http://schemas.openxmlformats.org/drawingml/2006/table">
            <a:tbl>
              <a:tblPr/>
              <a:tblGrid>
                <a:gridCol w="23740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07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4552">
                  <a:extLst>
                    <a:ext uri="{9D8B030D-6E8A-4147-A177-3AD203B41FA5}">
                      <a16:colId xmlns:a16="http://schemas.microsoft.com/office/drawing/2014/main" val="1297294384"/>
                    </a:ext>
                  </a:extLst>
                </a:gridCol>
                <a:gridCol w="1176996">
                  <a:extLst>
                    <a:ext uri="{9D8B030D-6E8A-4147-A177-3AD203B41FA5}">
                      <a16:colId xmlns:a16="http://schemas.microsoft.com/office/drawing/2014/main" val="250373322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1" kern="1200" dirty="0">
                          <a:solidFill>
                            <a:srgbClr val="FFFFFF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รายการ</a:t>
                      </a:r>
                      <a:r>
                        <a:rPr lang="en-US" sz="1400" b="1" kern="1200" dirty="0">
                          <a:solidFill>
                            <a:srgbClr val="FFFFFF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/</a:t>
                      </a:r>
                      <a:r>
                        <a:rPr lang="en-US" sz="1400" b="1" kern="1200" dirty="0" err="1">
                          <a:solidFill>
                            <a:srgbClr val="FFFFFF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กิจกรรม</a:t>
                      </a:r>
                      <a:endParaRPr lang="en-US" sz="1400" b="1" kern="1200" dirty="0">
                        <a:solidFill>
                          <a:srgbClr val="FFFFFF"/>
                        </a:solidFill>
                        <a:latin typeface="TH Sarabun New" pitchFamily="34" charset="0"/>
                        <a:ea typeface="TH Sarabun New" pitchFamily="34" charset="-122"/>
                        <a:cs typeface="TH Sarabun New" pitchFamily="34" charset="-12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8E3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เป้าประสงค์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8E3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err="1">
                          <a:solidFill>
                            <a:srgbClr val="FFFFFF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ตัวชี้วัด</a:t>
                      </a:r>
                      <a:endParaRPr lang="en-TH" dirty="0"/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8E3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b="1" dirty="0" err="1">
                          <a:solidFill>
                            <a:srgbClr val="FFFFFF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ช่วงเวลา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8E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048">
                <a:tc gridSpan="4"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b="1" dirty="0">
                          <a:solidFill>
                            <a:srgbClr val="1B5E20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กลยุทธ์ที่ 3  พัฒนาระบบประเมินผลและผลตอบแทน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6C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H"/>
                    </a:p>
                  </a:txBody>
                  <a:tcPr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marL="0" indent="0" algn="l">
                        <a:buNone/>
                      </a:pP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6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3.1 ทบทวนและพัฒนาระบบประเมินผล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ระบบประเมินมีประสิทธิภาพ เชื่อมโยงผลดำเนินงานองค์กร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ดำเนินการตามแผน ไม่น้อยกว่า ร้อยละ 80</a:t>
                      </a:r>
                      <a:endParaRPr lang="en-TH" sz="1300"/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ต.ค. 68–ก.ย. 69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3.2 เชื่อมโยงผลประเมินกับผลตอบแทนและ IDP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นำผลประเมินมาเชื่อมโยงกับผลตอบแทนและการพัฒนาตนเอง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dirty="0" err="1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มีประกาศหลักเกณฑ์ที่เชื่อมโยงผลประเมินและผลตอบแทน</a:t>
                      </a:r>
                      <a:endParaRPr lang="en-TH" sz="1300" dirty="0"/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dirty="0" err="1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ม.ค</a:t>
                      </a:r>
                      <a:r>
                        <a:rPr lang="en-US" sz="13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.–</a:t>
                      </a:r>
                      <a:r>
                        <a:rPr lang="en-US" sz="1300" dirty="0" err="1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มี.ค</a:t>
                      </a:r>
                      <a:r>
                        <a:rPr lang="en-US" sz="13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. 69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048">
                <a:tc gridSpan="4"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b="1" dirty="0">
                          <a:solidFill>
                            <a:srgbClr val="1B5E20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กลยุทธ์ที่ 9  ปรับปรุงกระบวนการ HR ด้วยระบบ IT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6C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H"/>
                    </a:p>
                  </a:txBody>
                  <a:tcPr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marL="0" indent="0" algn="l">
                        <a:buNone/>
                      </a:pP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6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9.1 ปรับปรุงกระบวนการทำงาน HR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ปรับปรุงกฎ ระเบียบ หลักเกณฑ์ให้ทันสมัย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ปรับปรุงกฎ/ระเบียบสำคัญได้ตามแผน ร้อยละ 60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ต.ค. 68–ก.ย. 69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9.2 นำระบบ IT มาใช้ใน HR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พัฒนาประสิทธิภาพงาน HR ด้วยระบบ IT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มีระบบ IT ที่ใช้งาน HR อย่างน้อย 1 ระบบ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ม.ค.–ก.ย. 69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9.3 ฐานข้อมูล Dashboard HR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มีฐานข้อมูลและ Dashboard สนับสนุนการตัดสินใจ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dirty="0" err="1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มี</a:t>
                      </a:r>
                      <a:r>
                        <a:rPr lang="en-US" sz="13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 Dashboard HR </a:t>
                      </a:r>
                      <a:r>
                        <a:rPr lang="en-US" sz="1300" dirty="0" err="1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สำคัญเพื่อการบริหาร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dirty="0" err="1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ม.ค</a:t>
                      </a:r>
                      <a:r>
                        <a:rPr lang="en-US" sz="13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.–</a:t>
                      </a:r>
                      <a:r>
                        <a:rPr lang="en-US" sz="1300" dirty="0" err="1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ก.ย</a:t>
                      </a:r>
                      <a:r>
                        <a:rPr lang="en-US" sz="13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. 69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4048">
                <a:tc gridSpan="4"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b="1" dirty="0">
                          <a:solidFill>
                            <a:srgbClr val="1B5E20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กลยุทธ์ที่ 10  พัฒนาระบบค่าตอบแทนและสวัสดิการ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6C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H"/>
                    </a:p>
                  </a:txBody>
                  <a:tcPr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marL="0" indent="0" algn="l">
                        <a:buNone/>
                      </a:pP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6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404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10.1 ทบทวนและปรับปรุงค่าตอบแทน/สวัสดิการ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ทบทวนค่าตอบแทนและสวัสดิการที่ยืดหยุ่นและเหมาะสม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dirty="0" err="1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ดำเนินการทบทวนได้ตามแผน</a:t>
                      </a:r>
                      <a:r>
                        <a:rPr lang="en-US" sz="13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 </a:t>
                      </a:r>
                      <a:r>
                        <a:rPr lang="en-US" sz="1300" dirty="0" err="1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ร้อยละ</a:t>
                      </a:r>
                      <a:r>
                        <a:rPr lang="en-US" sz="13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 80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dirty="0" err="1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ต.ค</a:t>
                      </a:r>
                      <a:r>
                        <a:rPr lang="en-US" sz="13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. 68–</a:t>
                      </a:r>
                      <a:r>
                        <a:rPr lang="en-US" sz="1300" dirty="0" err="1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ก.ย</a:t>
                      </a:r>
                      <a:r>
                        <a:rPr lang="en-US" sz="13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. 69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B5E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-1371600"/>
            <a:ext cx="4572000" cy="4572000"/>
          </a:xfrm>
          <a:prstGeom prst="ellipse">
            <a:avLst/>
          </a:prstGeom>
          <a:solidFill>
            <a:srgbClr val="2E7D32">
              <a:alpha val="4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-1371600" y="2926080"/>
            <a:ext cx="3474720" cy="3474720"/>
          </a:xfrm>
          <a:prstGeom prst="ellipse">
            <a:avLst/>
          </a:prstGeom>
          <a:solidFill>
            <a:srgbClr val="388E3C">
              <a:alpha val="4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731520" y="91440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000" dirty="0">
                <a:solidFill>
                  <a:srgbClr val="81C784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ส่วนที่ 3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31520" y="1463040"/>
            <a:ext cx="685800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แผนการพัฒนา</a:t>
            </a:r>
            <a:endParaRPr lang="en-US" sz="3800" dirty="0"/>
          </a:p>
          <a:p>
            <a:pPr marL="0" indent="0" algn="l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ทรัพยากรบุคคล (HRD)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731520" y="3337560"/>
            <a:ext cx="6400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C8E6C9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ปีงบประมาณ พ.ศ. 2569  |  กลยุทธ์ที่ 4, 5, 6, 7, 8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31520" y="384048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81C784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10 โครงการ/กิจกรรม  |  งบประมาณรวม 3,310,000 บาท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9FB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5E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TH Sarabun New" pitchFamily="34" charset="0"/>
                <a:ea typeface="TH Sarabun New" pitchFamily="34" charset="-122"/>
                <a:cs typeface="TH Sarabun New" pitchFamily="34" charset="-120"/>
              </a:rPr>
              <a:t>แผนการพัฒนาทรัพยากรบุคคล (HRD)  |  กลยุทธ์ที่ 4, 5, 6</a:t>
            </a:r>
            <a:endParaRPr lang="en-US" sz="20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5317734"/>
              </p:ext>
            </p:extLst>
          </p:nvPr>
        </p:nvGraphicFramePr>
        <p:xfrm>
          <a:off x="85344" y="868680"/>
          <a:ext cx="8986957" cy="4151376"/>
        </p:xfrm>
        <a:graphic>
          <a:graphicData uri="http://schemas.openxmlformats.org/drawingml/2006/table">
            <a:tbl>
              <a:tblPr/>
              <a:tblGrid>
                <a:gridCol w="2365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6822">
                  <a:extLst>
                    <a:ext uri="{9D8B030D-6E8A-4147-A177-3AD203B41FA5}">
                      <a16:colId xmlns:a16="http://schemas.microsoft.com/office/drawing/2014/main" val="3909603730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389746945"/>
                    </a:ext>
                  </a:extLst>
                </a:gridCol>
                <a:gridCol w="2279992">
                  <a:extLst>
                    <a:ext uri="{9D8B030D-6E8A-4147-A177-3AD203B41FA5}">
                      <a16:colId xmlns:a16="http://schemas.microsoft.com/office/drawing/2014/main" val="987854732"/>
                    </a:ext>
                  </a:extLst>
                </a:gridCol>
                <a:gridCol w="1088310">
                  <a:extLst>
                    <a:ext uri="{9D8B030D-6E8A-4147-A177-3AD203B41FA5}">
                      <a16:colId xmlns:a16="http://schemas.microsoft.com/office/drawing/2014/main" val="1404493824"/>
                    </a:ext>
                  </a:extLst>
                </a:gridCol>
                <a:gridCol w="999745">
                  <a:extLst>
                    <a:ext uri="{9D8B030D-6E8A-4147-A177-3AD203B41FA5}">
                      <a16:colId xmlns:a16="http://schemas.microsoft.com/office/drawing/2014/main" val="1356287841"/>
                    </a:ext>
                  </a:extLst>
                </a:gridCol>
              </a:tblGrid>
              <a:tr h="3931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1" dirty="0">
                          <a:solidFill>
                            <a:srgbClr val="FFFFFF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รายการ</a:t>
                      </a: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/</a:t>
                      </a:r>
                      <a:r>
                        <a:rPr lang="en-US" sz="1400" b="1" dirty="0" err="1">
                          <a:solidFill>
                            <a:srgbClr val="FFFFFF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กิจกรรม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8E3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b="1" dirty="0" err="1">
                          <a:solidFill>
                            <a:srgbClr val="FFFFFF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เป้าประสงค์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8E3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b="1" dirty="0" err="1">
                          <a:solidFill>
                            <a:srgbClr val="FFFFFF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ตัวชี้วัด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8E3C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 algn="l">
                        <a:buNone/>
                      </a:pP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8E3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b="1" dirty="0" err="1">
                          <a:solidFill>
                            <a:srgbClr val="FFFFFF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งบประมาณ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8E3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b="1" dirty="0" err="1">
                          <a:solidFill>
                            <a:srgbClr val="FFFFFF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ช่วงเวลา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8E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3192">
                <a:tc gridSpan="6"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b="1" dirty="0">
                          <a:solidFill>
                            <a:srgbClr val="1B5E20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กลยุทธ์ที่ 4  พัฒนากรอบทักษะ (Skill sets) และ IDP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6C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TH"/>
                    </a:p>
                  </a:txBody>
                  <a:tcPr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TH"/>
                    </a:p>
                  </a:txBody>
                  <a:tcPr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H"/>
                    </a:p>
                  </a:txBody>
                  <a:tcPr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marL="0" indent="0" algn="l">
                        <a:buNone/>
                      </a:pP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6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319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1. พัฒนากรอบทักษะ (Skill sets) ตำแหน่งสำคัญ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มี Skill sets เพื่อวางแผนพัฒนาบุคลากร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มี Skill sets ≥ ร้อยละ 60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มี Skill sets ≥ ร้อยละ 60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ไม่ใช้ง</a:t>
                      </a:r>
                      <a:r>
                        <a:rPr lang="th-TH" sz="130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บประมาณ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ม.ค.–ก.ย. 69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319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2. แผนพัฒนาบุคลากรรายบุคคล (IDP)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dirty="0" err="1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มี</a:t>
                      </a:r>
                      <a:r>
                        <a:rPr lang="en-US" sz="13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 IDP </a:t>
                      </a:r>
                      <a:r>
                        <a:rPr lang="en-US" sz="1300" dirty="0" err="1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สอดคล้องกับตำแหน่งงาน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dirty="0" err="1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มี</a:t>
                      </a:r>
                      <a:r>
                        <a:rPr lang="en-US" sz="13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 IDP ≥ </a:t>
                      </a:r>
                      <a:r>
                        <a:rPr lang="en-US" sz="1300" dirty="0" err="1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ร้อยละ</a:t>
                      </a:r>
                      <a:r>
                        <a:rPr lang="en-US" sz="13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 60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dirty="0" err="1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มี</a:t>
                      </a:r>
                      <a:r>
                        <a:rPr lang="en-US" sz="13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 IDP ≥ </a:t>
                      </a:r>
                      <a:r>
                        <a:rPr lang="en-US" sz="1300" dirty="0" err="1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ร้อยละ</a:t>
                      </a:r>
                      <a:r>
                        <a:rPr lang="en-US" sz="13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 60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dirty="0" err="1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ไม่ใช้งบ</a:t>
                      </a:r>
                      <a:r>
                        <a:rPr lang="th-TH" sz="13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ประมาณ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dirty="0" err="1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ม.ค</a:t>
                      </a:r>
                      <a:r>
                        <a:rPr lang="en-US" sz="13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.–</a:t>
                      </a:r>
                      <a:r>
                        <a:rPr lang="en-US" sz="1300" dirty="0" err="1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ก.ย</a:t>
                      </a:r>
                      <a:r>
                        <a:rPr lang="en-US" sz="13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. 69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3192">
                <a:tc gridSpan="6"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b="1" dirty="0">
                          <a:solidFill>
                            <a:srgbClr val="1B5E20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กลยุทธ์ที่ 5  พัฒนาผู้มีศักยภาพสูง (High Potential)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6C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TH"/>
                    </a:p>
                  </a:txBody>
                  <a:tcPr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TH"/>
                    </a:p>
                  </a:txBody>
                  <a:tcPr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H"/>
                    </a:p>
                  </a:txBody>
                  <a:tcPr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marL="0" indent="0" algn="l">
                        <a:buNone/>
                      </a:pP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6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319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3. เสริมสร้างขีดความสามารถสู่ความเป็นเลิศ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 err="1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บุคลากรได้รับการพัฒนาทักษะ</a:t>
                      </a: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 ≥ </a:t>
                      </a:r>
                      <a:r>
                        <a:rPr lang="en-US" sz="1400" dirty="0" err="1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ร้อยละ</a:t>
                      </a: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 80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 err="1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บุคลากรพัฒนาทักษะสายงาน+ดิจิทัล</a:t>
                      </a: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 ≥ </a:t>
                      </a:r>
                      <a:r>
                        <a:rPr lang="en-US" sz="1400" dirty="0" err="1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ร้อยละ</a:t>
                      </a: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 80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บุคลากรพัฒนาทักษะสายงาน+ดิจิทัล ≥ ร้อยละ 80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2,810,000 </a:t>
                      </a:r>
                      <a:r>
                        <a:rPr lang="en-US" sz="1400" dirty="0" err="1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บ</a:t>
                      </a:r>
                      <a:r>
                        <a:rPr lang="th-TH" sz="1400" dirty="0" err="1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าท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ต.ค. 68–ก.ย. 69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319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4. ดึงศักยภาพคนเก่งสร้างนวัตกรรม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 err="1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บุคลากรกลุ่มเป้าหมายสร้างนวัตกรรมได้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 err="1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บุคลากรสร้างนวัตกรรม</a:t>
                      </a: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 ≥ </a:t>
                      </a:r>
                      <a:r>
                        <a:rPr lang="en-US" sz="1400" dirty="0" err="1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ร้อยละ</a:t>
                      </a: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 50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 err="1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บุคลากรสร้างนวัตกรรม</a:t>
                      </a: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 ≥ </a:t>
                      </a:r>
                      <a:r>
                        <a:rPr lang="en-US" sz="1400" dirty="0" err="1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ร้อยละ</a:t>
                      </a: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 50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100,000 </a:t>
                      </a:r>
                      <a:r>
                        <a:rPr lang="en-US" sz="1400" dirty="0" err="1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บ</a:t>
                      </a:r>
                      <a:r>
                        <a:rPr lang="th-TH" sz="1400" dirty="0" err="1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าท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dirty="0" err="1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ก.ค</a:t>
                      </a: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.–</a:t>
                      </a:r>
                      <a:r>
                        <a:rPr lang="en-US" sz="1400" dirty="0" err="1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ก.ย</a:t>
                      </a:r>
                      <a:r>
                        <a:rPr lang="en-US" sz="14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. 69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3192">
                <a:tc gridSpan="6"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400" b="1" dirty="0">
                          <a:solidFill>
                            <a:srgbClr val="1B5E20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กลยุทธ์ที่ 6  วางแผน Career Path และ Succession Plan</a:t>
                      </a: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6C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TH"/>
                    </a:p>
                  </a:txBody>
                  <a:tcPr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TH"/>
                    </a:p>
                  </a:txBody>
                  <a:tcPr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TH"/>
                    </a:p>
                  </a:txBody>
                  <a:tcPr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marL="0" indent="0" algn="l">
                        <a:buNone/>
                      </a:pPr>
                      <a:endParaRPr lang="en-US" sz="14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6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319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5. แผนเส้นทางก้าวหน้าในสายอาชีพ (Career Path)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มีแผน Career Path สำหรับบุคลากร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จัดทำแผน Career Path ตำแหน่งสำคัญ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indent="0" algn="l">
                        <a:buNone/>
                      </a:pP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ไม่ใช้งบ</a:t>
                      </a:r>
                      <a:r>
                        <a:rPr lang="th-TH" sz="130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ประมาณ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เม.ย.–ก.ย. 69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3192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6. แผนสืบทอดตำแหน่งสำคัญ (Succession Plan)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dirty="0" err="1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มีแผนสืบทอดตำแหน่งสำคัญ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dirty="0" err="1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มีแผนสืบทอดอย่างน้อย</a:t>
                      </a:r>
                      <a:r>
                        <a:rPr lang="en-US" sz="13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 2 </a:t>
                      </a:r>
                      <a:r>
                        <a:rPr lang="en-US" sz="1300" dirty="0" err="1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ตำแหน่ง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indent="0" algn="l">
                        <a:buNone/>
                      </a:pP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dirty="0" err="1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ไม่ใช้งบ</a:t>
                      </a:r>
                      <a:r>
                        <a:rPr lang="th-TH" sz="13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ประมาณ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dirty="0" err="1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เม.ย</a:t>
                      </a:r>
                      <a:r>
                        <a:rPr lang="en-US" sz="13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.–</a:t>
                      </a:r>
                      <a:r>
                        <a:rPr lang="en-US" sz="1300" dirty="0" err="1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ก.ย</a:t>
                      </a:r>
                      <a:r>
                        <a:rPr lang="en-US" sz="1300" dirty="0">
                          <a:solidFill>
                            <a:srgbClr val="1B2B1C"/>
                          </a:solidFill>
                          <a:latin typeface="TH Sarabun New" pitchFamily="34" charset="0"/>
                          <a:ea typeface="TH Sarabun New" pitchFamily="34" charset="-122"/>
                          <a:cs typeface="TH Sarabun New" pitchFamily="34" charset="-120"/>
                        </a:rPr>
                        <a:t>. 69</a:t>
                      </a:r>
                      <a:endParaRPr lang="en-US" sz="1300" dirty="0">
                        <a:latin typeface="TH Sarabun New" charset="0"/>
                        <a:ea typeface="TH Sarabun New" charset="0"/>
                        <a:cs typeface="TH Sarabun New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DBD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TH Sarabun New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TH Sarabun New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1384</Words>
  <Application>Microsoft Macintosh PowerPoint</Application>
  <PresentationFormat>On-screen Show (16:9)</PresentationFormat>
  <Paragraphs>191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TH Sarabun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แผนการบริหารและพัฒนาทรัพยากรบุคคล กสศ. ปีงบประมาณ พ.ศ. ๒๕๖๙</dc:title>
  <dc:subject>PptxGenJS Presentation</dc:subject>
  <dc:creator>PptxGenJS</dc:creator>
  <cp:lastModifiedBy>Teerarat Janyayiam</cp:lastModifiedBy>
  <cp:revision>4</cp:revision>
  <cp:lastPrinted>2026-06-11T07:56:12Z</cp:lastPrinted>
  <dcterms:created xsi:type="dcterms:W3CDTF">2026-06-10T03:30:53Z</dcterms:created>
  <dcterms:modified xsi:type="dcterms:W3CDTF">2026-06-11T07:56:24Z</dcterms:modified>
</cp:coreProperties>
</file>