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66" r:id="rId1"/>
  </p:sldMasterIdLst>
  <p:notesMasterIdLst>
    <p:notesMasterId r:id="rId12"/>
  </p:notesMasterIdLst>
  <p:sldIdLst>
    <p:sldId id="256" r:id="rId2"/>
    <p:sldId id="365" r:id="rId3"/>
    <p:sldId id="368" r:id="rId4"/>
    <p:sldId id="369" r:id="rId5"/>
    <p:sldId id="374" r:id="rId6"/>
    <p:sldId id="375" r:id="rId7"/>
    <p:sldId id="376" r:id="rId8"/>
    <p:sldId id="370" r:id="rId9"/>
    <p:sldId id="371" r:id="rId10"/>
    <p:sldId id="372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FF9300"/>
    <a:srgbClr val="D883FF"/>
    <a:srgbClr val="009193"/>
    <a:srgbClr val="000000"/>
    <a:srgbClr val="941100"/>
    <a:srgbClr val="FF7E79"/>
    <a:srgbClr val="73FD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0271DEB-4D39-4DFC-B9D1-A031B5CCFBC8}">
  <a:tblStyle styleId="{A0271DEB-4D39-4DFC-B9D1-A031B5CCFBC8}" styleName="Table_0">
    <a:wholeTbl>
      <a:tcTxStyle b="off" i="off">
        <a:font>
          <a:latin typeface="DB Ozone X"/>
          <a:ea typeface="DB Ozone X"/>
          <a:cs typeface="DB Ozone X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DB Ozone X"/>
          <a:ea typeface="DB Ozone X"/>
          <a:cs typeface="DB Ozone X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DB Ozone X"/>
          <a:ea typeface="DB Ozone X"/>
          <a:cs typeface="DB Ozone X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DB Ozone X"/>
          <a:ea typeface="DB Ozone X"/>
          <a:cs typeface="DB Ozone X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DB Ozone X"/>
          <a:ea typeface="DB Ozone X"/>
          <a:cs typeface="DB Ozone X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28F0138-306C-4C7B-A67F-F958019CE21D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BFDDB87A-91A7-49E0-A321-24C3C9F76C55}" styleName="Table_2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165BAAB2-AC13-4DB8-ACBF-D07E19DD7DBE}" styleName="Table_3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86"/>
    <p:restoredTop sz="95306"/>
  </p:normalViewPr>
  <p:slideViewPr>
    <p:cSldViewPr snapToGrid="0">
      <p:cViewPr varScale="1">
        <p:scale>
          <a:sx n="119" d="100"/>
          <a:sy n="119" d="100"/>
        </p:scale>
        <p:origin x="200" y="8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8c3fa0f45e_7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9175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g8c3fa0f45e_7_23:notes"/>
          <p:cNvSpPr txBox="1">
            <a:spLocks noGrp="1"/>
          </p:cNvSpPr>
          <p:nvPr>
            <p:ph type="body" idx="1"/>
          </p:nvPr>
        </p:nvSpPr>
        <p:spPr>
          <a:xfrm>
            <a:off x="685801" y="4343407"/>
            <a:ext cx="5486400" cy="411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350" tIns="47150" rIns="94350" bIns="47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sz="1300" dirty="0"/>
          </a:p>
        </p:txBody>
      </p:sp>
      <p:sp>
        <p:nvSpPr>
          <p:cNvPr id="99" name="Google Shape;99;g8c3fa0f45e_7_23:notes"/>
          <p:cNvSpPr txBox="1">
            <a:spLocks noGrp="1"/>
          </p:cNvSpPr>
          <p:nvPr>
            <p:ph type="sldNum" idx="12"/>
          </p:nvPr>
        </p:nvSpPr>
        <p:spPr>
          <a:xfrm>
            <a:off x="3884615" y="8685225"/>
            <a:ext cx="2971800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350" tIns="47150" rIns="94350" bIns="471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 sz="1300"/>
              <a:t>1</a:t>
            </a:fld>
            <a:endParaRPr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z="11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93970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z="11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47392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TDRI </a:t>
            </a:r>
            <a:r>
              <a:rPr lang="th-TH" dirty="0"/>
              <a:t>เก็บข้อมูลงบประมาณขับเคลื่อนจังหวัดปี </a:t>
            </a:r>
            <a:r>
              <a:rPr lang="en-US" dirty="0"/>
              <a:t>63-65</a:t>
            </a:r>
            <a:endParaRPr lang="en-TH" dirty="0"/>
          </a:p>
        </p:txBody>
      </p:sp>
    </p:spTree>
    <p:extLst>
      <p:ext uri="{BB962C8B-B14F-4D97-AF65-F5344CB8AC3E}">
        <p14:creationId xmlns:p14="http://schemas.microsoft.com/office/powerpoint/2010/main" val="576936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ctrTitle"/>
          </p:nvPr>
        </p:nvSpPr>
        <p:spPr>
          <a:xfrm>
            <a:off x="595086" y="1892073"/>
            <a:ext cx="4858656" cy="1328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1"/>
          </p:nvPr>
        </p:nvSpPr>
        <p:spPr>
          <a:xfrm>
            <a:off x="677636" y="3845378"/>
            <a:ext cx="6858000" cy="667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3012017" y="61120"/>
            <a:ext cx="6487583" cy="672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body" idx="1"/>
          </p:nvPr>
        </p:nvSpPr>
        <p:spPr>
          <a:xfrm>
            <a:off x="628650" y="1028701"/>
            <a:ext cx="7886700" cy="3604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0942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33918" y="1099345"/>
            <a:ext cx="6487583" cy="308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7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>
            <a:spLocks noGrp="1"/>
          </p:cNvSpPr>
          <p:nvPr>
            <p:ph type="ctrTitle"/>
          </p:nvPr>
        </p:nvSpPr>
        <p:spPr>
          <a:xfrm>
            <a:off x="342900" y="2190750"/>
            <a:ext cx="7815138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4400" dirty="0">
                <a:solidFill>
                  <a:srgbClr val="FFFFFF"/>
                </a:solidFill>
                <a:latin typeface="DB Ozone X" panose="02000506090000020004" pitchFamily="2" charset="-34"/>
                <a:ea typeface="Mitr"/>
                <a:cs typeface="DB Ozone X" panose="02000506090000020004" pitchFamily="2" charset="-34"/>
                <a:sym typeface="Mitr"/>
              </a:rPr>
              <a:t>All for Education</a:t>
            </a:r>
            <a:br>
              <a:rPr lang="en-US" sz="4400" dirty="0">
                <a:solidFill>
                  <a:srgbClr val="FFFFFF"/>
                </a:solidFill>
                <a:latin typeface="DB Ozone X" panose="02000506090000020004" pitchFamily="2" charset="-34"/>
                <a:ea typeface="Mitr"/>
                <a:cs typeface="DB Ozone X" panose="02000506090000020004" pitchFamily="2" charset="-34"/>
                <a:sym typeface="Mitr"/>
              </a:rPr>
            </a:br>
            <a:r>
              <a:rPr lang="th-TH" sz="4400" dirty="0">
                <a:solidFill>
                  <a:srgbClr val="FFFFFF"/>
                </a:solidFill>
                <a:latin typeface="DB Ozone X" panose="02000506090000020004" pitchFamily="2" charset="-34"/>
                <a:ea typeface="Mitr"/>
                <a:cs typeface="DB Ozone X" panose="02000506090000020004" pitchFamily="2" charset="-34"/>
                <a:sym typeface="Mitr"/>
              </a:rPr>
              <a:t>“ร่วมคิด ร่วมสร้าง การศึกษาเพื่อเด็กทุกคน”</a:t>
            </a:r>
            <a:endParaRPr sz="4400" dirty="0">
              <a:solidFill>
                <a:srgbClr val="FFFFFF"/>
              </a:solidFill>
              <a:latin typeface="DB Ozone X" panose="02000506090000020004" pitchFamily="2" charset="-34"/>
              <a:ea typeface="Mitr"/>
              <a:cs typeface="DB Ozone X" panose="02000506090000020004" pitchFamily="2" charset="-34"/>
              <a:sym typeface="Mitr"/>
            </a:endParaRPr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342900" y="4476750"/>
            <a:ext cx="725805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C7C7C"/>
              </a:buClr>
              <a:buSzPts val="2100"/>
              <a:buNone/>
            </a:pPr>
            <a:r>
              <a:rPr lang="en-US" sz="2100" dirty="0">
                <a:solidFill>
                  <a:srgbClr val="7C7C7C"/>
                </a:solidFill>
                <a:latin typeface="DB Ozone X" panose="02000506090000020004" pitchFamily="2" charset="-34"/>
                <a:ea typeface="Mitr"/>
                <a:cs typeface="DB Ozone X" panose="02000506090000020004" pitchFamily="2" charset="-34"/>
                <a:sym typeface="Mitr"/>
              </a:rPr>
              <a:t>13 </a:t>
            </a:r>
            <a:r>
              <a:rPr lang="th-TH" sz="2100" dirty="0">
                <a:solidFill>
                  <a:srgbClr val="7C7C7C"/>
                </a:solidFill>
                <a:latin typeface="DB Ozone X" panose="02000506090000020004" pitchFamily="2" charset="-34"/>
                <a:ea typeface="Mitr"/>
                <a:cs typeface="DB Ozone X" panose="02000506090000020004" pitchFamily="2" charset="-34"/>
                <a:sym typeface="Mitr"/>
              </a:rPr>
              <a:t>พฤษภาคม </a:t>
            </a:r>
            <a:r>
              <a:rPr lang="en-US" sz="2100" dirty="0">
                <a:solidFill>
                  <a:srgbClr val="7C7C7C"/>
                </a:solidFill>
                <a:latin typeface="DB Ozone X" panose="02000506090000020004" pitchFamily="2" charset="-34"/>
                <a:ea typeface="Mitr"/>
                <a:cs typeface="DB Ozone X" panose="02000506090000020004" pitchFamily="2" charset="-34"/>
                <a:sym typeface="Mitr"/>
              </a:rPr>
              <a:t>2567</a:t>
            </a:r>
            <a:endParaRPr sz="2100" dirty="0">
              <a:solidFill>
                <a:srgbClr val="7C7C7C"/>
              </a:solidFill>
              <a:latin typeface="DB Ozone X" panose="02000506090000020004" pitchFamily="2" charset="-34"/>
              <a:ea typeface="Mitr"/>
              <a:cs typeface="DB Ozone X" panose="02000506090000020004" pitchFamily="2" charset="-34"/>
              <a:sym typeface="Mit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F7A24717-67CD-6969-5E64-4E3FD76F0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437" y="61120"/>
            <a:ext cx="7614003" cy="672306"/>
          </a:xfrm>
        </p:spPr>
        <p:txBody>
          <a:bodyPr/>
          <a:lstStyle/>
          <a:p>
            <a:pPr algn="r"/>
            <a:r>
              <a:rPr lang="th-TH" dirty="0">
                <a:solidFill>
                  <a:schemeClr val="tx1"/>
                </a:solidFill>
                <a:latin typeface="DB Ozone X" panose="02000506090000020004" pitchFamily="2" charset="-34"/>
                <a:cs typeface="DB Ozone X" panose="02000506090000020004" pitchFamily="2" charset="-34"/>
              </a:rPr>
              <a:t>เพื่อให้ความร่วมมือมีประสิทธิภาพ คุ้มค่า และโปร่งใส</a:t>
            </a:r>
            <a:endParaRPr lang="en-TH" dirty="0">
              <a:solidFill>
                <a:schemeClr val="tx1"/>
              </a:solidFill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  <p:pic>
        <p:nvPicPr>
          <p:cNvPr id="9" name="Picture 8" descr="A group of people sitting in chairs&#10;&#10;Description automatically generated with low confidence">
            <a:extLst>
              <a:ext uri="{FF2B5EF4-FFF2-40B4-BE49-F238E27FC236}">
                <a16:creationId xmlns:a16="http://schemas.microsoft.com/office/drawing/2014/main" id="{06CAC7F9-2F7B-7262-9ACC-5E41F5261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832"/>
            <a:ext cx="5253965" cy="35026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BE9792-75E6-F912-F6E4-CE1DA5745519}"/>
              </a:ext>
            </a:extLst>
          </p:cNvPr>
          <p:cNvSpPr txBox="1"/>
          <p:nvPr/>
        </p:nvSpPr>
        <p:spPr>
          <a:xfrm>
            <a:off x="4853480" y="2133059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DB Ozone X" panose="02000506090000020004" pitchFamily="2" charset="-34"/>
                <a:cs typeface="DB Ozone X" panose="02000506090000020004" pitchFamily="2" charset="-34"/>
              </a:rPr>
              <a:t>กำหนดนโยบายในการจัดสรรเงิน </a:t>
            </a:r>
          </a:p>
          <a:p>
            <a:pPr algn="ctr"/>
            <a:r>
              <a:rPr lang="th-TH" sz="2400" dirty="0">
                <a:latin typeface="DB Ozone X" panose="02000506090000020004" pitchFamily="2" charset="-34"/>
                <a:cs typeface="DB Ozone X" panose="02000506090000020004" pitchFamily="2" charset="-34"/>
              </a:rPr>
              <a:t>พิจารณาโครงการและรายงานผลในแต่ละปี</a:t>
            </a:r>
            <a:endParaRPr lang="en-TH" sz="2400" dirty="0"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DA3E34-4E5D-6ED0-C0DA-48C49ED916AF}"/>
              </a:ext>
            </a:extLst>
          </p:cNvPr>
          <p:cNvSpPr txBox="1"/>
          <p:nvPr/>
        </p:nvSpPr>
        <p:spPr>
          <a:xfrm>
            <a:off x="5163537" y="1178952"/>
            <a:ext cx="3951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DB Ozone X Bold" panose="02000506090000020004" pitchFamily="2" charset="-34"/>
                <a:cs typeface="DB Ozone X Bold" panose="02000506090000020004" pitchFamily="2" charset="-34"/>
              </a:rPr>
              <a:t>คณะกรรมการนโยบาย</a:t>
            </a:r>
          </a:p>
          <a:p>
            <a:pPr algn="ctr"/>
            <a:r>
              <a:rPr lang="th-TH" sz="2800" b="1" dirty="0">
                <a:latin typeface="DB Ozone X Bold" panose="02000506090000020004" pitchFamily="2" charset="-34"/>
                <a:cs typeface="DB Ozone X Bold" panose="02000506090000020004" pitchFamily="2" charset="-34"/>
              </a:rPr>
              <a:t>สนับสนุนการพัฒนาพื้นที่นวัตกรรม</a:t>
            </a:r>
            <a:endParaRPr lang="en-TH" sz="2800" b="1" dirty="0">
              <a:latin typeface="DB Ozone X Bold" panose="02000506090000020004" pitchFamily="2" charset="-34"/>
              <a:cs typeface="DB Ozone X Bold" panose="02000506090000020004" pitchFamily="2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AC41F1-CB3A-2895-68AE-6006552F3E6D}"/>
              </a:ext>
            </a:extLst>
          </p:cNvPr>
          <p:cNvSpPr txBox="1"/>
          <p:nvPr/>
        </p:nvSpPr>
        <p:spPr>
          <a:xfrm>
            <a:off x="5125438" y="3187584"/>
            <a:ext cx="3951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DB Ozone X Bold" panose="02000506090000020004" pitchFamily="2" charset="-34"/>
                <a:cs typeface="DB Ozone X Bold" panose="02000506090000020004" pitchFamily="2" charset="-34"/>
              </a:rPr>
              <a:t>คณะทำงาน</a:t>
            </a:r>
            <a:endParaRPr lang="en-TH" sz="2800" b="1" dirty="0">
              <a:latin typeface="DB Ozone X Bold" panose="02000506090000020004" pitchFamily="2" charset="-34"/>
              <a:cs typeface="DB Ozone X Bold" panose="02000506090000020004" pitchFamily="2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5A04A9-B515-B68E-726C-05F0F66F88FB}"/>
              </a:ext>
            </a:extLst>
          </p:cNvPr>
          <p:cNvSpPr txBox="1"/>
          <p:nvPr/>
        </p:nvSpPr>
        <p:spPr>
          <a:xfrm>
            <a:off x="4749848" y="3695109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DB Ozone X" panose="02000506090000020004" pitchFamily="2" charset="-34"/>
                <a:cs typeface="DB Ozone X" panose="02000506090000020004" pitchFamily="2" charset="-34"/>
              </a:rPr>
              <a:t>กลั่นกรองโครงการ</a:t>
            </a:r>
          </a:p>
          <a:p>
            <a:pPr algn="ctr"/>
            <a:r>
              <a:rPr lang="th-TH" sz="2400" dirty="0">
                <a:latin typeface="DB Ozone X" panose="02000506090000020004" pitchFamily="2" charset="-34"/>
                <a:cs typeface="DB Ozone X" panose="02000506090000020004" pitchFamily="2" charset="-34"/>
              </a:rPr>
              <a:t>ติดตาม ประเมินผล ถอดบทเรียนโครงการ</a:t>
            </a:r>
            <a:endParaRPr lang="en-TH" sz="2400" dirty="0"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  <p:sp>
        <p:nvSpPr>
          <p:cNvPr id="6" name="Slide Number Placeholder 154">
            <a:extLst>
              <a:ext uri="{FF2B5EF4-FFF2-40B4-BE49-F238E27FC236}">
                <a16:creationId xmlns:a16="http://schemas.microsoft.com/office/drawing/2014/main" id="{313A0024-88B3-497D-F0FA-58E172768B9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smtClean="0">
                <a:latin typeface="DB Ozone X" panose="02000506090000020004" pitchFamily="2" charset="-34"/>
                <a:cs typeface="DB Ozone X" panose="02000506090000020004" pitchFamily="2" charset="-34"/>
              </a:rPr>
              <a:t>10</a:t>
            </a:fld>
            <a:endParaRPr lang="en" sz="1400"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40344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entagon 36">
            <a:extLst>
              <a:ext uri="{FF2B5EF4-FFF2-40B4-BE49-F238E27FC236}">
                <a16:creationId xmlns:a16="http://schemas.microsoft.com/office/drawing/2014/main" id="{EFCEE42E-8FE7-C755-F178-77BF00BFD848}"/>
              </a:ext>
            </a:extLst>
          </p:cNvPr>
          <p:cNvSpPr/>
          <p:nvPr/>
        </p:nvSpPr>
        <p:spPr>
          <a:xfrm>
            <a:off x="142237" y="721003"/>
            <a:ext cx="4177763" cy="461665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849D4E5-42C0-574E-9D2F-B3F6E228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437" y="61120"/>
            <a:ext cx="7614003" cy="672306"/>
          </a:xfrm>
        </p:spPr>
        <p:txBody>
          <a:bodyPr/>
          <a:lstStyle/>
          <a:p>
            <a:pPr algn="r"/>
            <a:r>
              <a:rPr lang="th-TH" sz="2800" dirty="0">
                <a:solidFill>
                  <a:schemeClr val="tx1"/>
                </a:solidFill>
                <a:latin typeface="DB Ozone X" panose="02000506090000020004" pitchFamily="2" charset="-34"/>
                <a:cs typeface="DB Ozone X" panose="02000506090000020004" pitchFamily="2" charset="-34"/>
              </a:rPr>
              <a:t>พื้นที่นวัตกรรมการศึกษา...สนามปฏิบัติการในการปฏิรูปการศึกษา</a:t>
            </a:r>
            <a:endParaRPr lang="en-TH" sz="2800" dirty="0">
              <a:solidFill>
                <a:schemeClr val="tx1"/>
              </a:solidFill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  <p:sp>
        <p:nvSpPr>
          <p:cNvPr id="155" name="Slide Number Placeholder 154">
            <a:extLst>
              <a:ext uri="{FF2B5EF4-FFF2-40B4-BE49-F238E27FC236}">
                <a16:creationId xmlns:a16="http://schemas.microsoft.com/office/drawing/2014/main" id="{88AABF31-F29E-B244-B025-7D7E510A05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smtClean="0">
                <a:latin typeface="DB Ozone X" panose="02000506090000020004" pitchFamily="2" charset="-34"/>
                <a:cs typeface="DB Ozone X" panose="02000506090000020004" pitchFamily="2" charset="-34"/>
              </a:rPr>
              <a:t>2</a:t>
            </a:fld>
            <a:endParaRPr lang="en" sz="1400"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  <p:pic>
        <p:nvPicPr>
          <p:cNvPr id="2" name="Picture 1" descr="sandbox-real.jpg">
            <a:extLst>
              <a:ext uri="{FF2B5EF4-FFF2-40B4-BE49-F238E27FC236}">
                <a16:creationId xmlns:a16="http://schemas.microsoft.com/office/drawing/2014/main" id="{1FC0EEC7-BE02-4248-828A-C83D92B88D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73"/>
          <a:stretch/>
        </p:blipFill>
        <p:spPr>
          <a:xfrm>
            <a:off x="0" y="1483322"/>
            <a:ext cx="4320000" cy="32839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805D80-0D6B-C878-24CA-7CDA6FBBBB00}"/>
              </a:ext>
            </a:extLst>
          </p:cNvPr>
          <p:cNvSpPr txBox="1"/>
          <p:nvPr/>
        </p:nvSpPr>
        <p:spPr>
          <a:xfrm>
            <a:off x="211560" y="721003"/>
            <a:ext cx="3946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latin typeface="DB Ozone X Bold" panose="02000506090000020004" pitchFamily="2" charset="-34"/>
                <a:cs typeface="DB Ozone X Bold" panose="02000506090000020004" pitchFamily="2" charset="-34"/>
              </a:rPr>
              <a:t>พ.ร.บ.พื้นที่นวัตกรรมการศึกษา พ.ศ. </a:t>
            </a:r>
            <a:r>
              <a:rPr lang="en-TH" sz="2400" b="1" dirty="0">
                <a:solidFill>
                  <a:schemeClr val="accent2">
                    <a:lumMod val="75000"/>
                  </a:schemeClr>
                </a:solidFill>
                <a:latin typeface="DB Ozone X Bold" panose="02000506090000020004" pitchFamily="2" charset="-34"/>
                <a:cs typeface="DB Ozone X Bold" panose="02000506090000020004" pitchFamily="2" charset="-34"/>
              </a:rPr>
              <a:t>2562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EAF11DA4-7473-957E-7D7F-E6E6C782F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206" y="2324529"/>
            <a:ext cx="540000" cy="54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59448E-3327-E747-A82B-803D1F109659}"/>
              </a:ext>
            </a:extLst>
          </p:cNvPr>
          <p:cNvSpPr txBox="1"/>
          <p:nvPr/>
        </p:nvSpPr>
        <p:spPr>
          <a:xfrm>
            <a:off x="4992719" y="2409219"/>
            <a:ext cx="363272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solidFill>
                  <a:schemeClr val="accent2">
                    <a:lumMod val="75000"/>
                  </a:schemeClr>
                </a:solidFill>
                <a:latin typeface="DB Ozone X Bold" panose="02000506090000020004" pitchFamily="2" charset="-34"/>
                <a:cs typeface="DB Ozone X Bold" panose="02000506090000020004" pitchFamily="2" charset="-34"/>
              </a:rPr>
              <a:t>ยกระดับผลสัมฤทธิ์ผู้เรียน และลดความเหลื่อมล้ำ</a:t>
            </a:r>
          </a:p>
          <a:p>
            <a:r>
              <a:rPr lang="th-TH" sz="1800" dirty="0">
                <a:latin typeface="DB Ozone X" panose="02000506090000020004" pitchFamily="2" charset="-34"/>
                <a:cs typeface="DB Ozone X" panose="02000506090000020004" pitchFamily="2" charset="-34"/>
              </a:rPr>
              <a:t>ให้นักเรียนไทยมี ทัศนคติ ทักษะ และความรู้ ที่จำเป็น</a:t>
            </a:r>
            <a:endParaRPr lang="en-TH" sz="2000" dirty="0"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1BE3B03A-77CF-19A0-5153-60437614A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2719" y="841153"/>
            <a:ext cx="540000" cy="54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C19647-6003-DC11-D82C-1677470FEF35}"/>
              </a:ext>
            </a:extLst>
          </p:cNvPr>
          <p:cNvSpPr txBox="1"/>
          <p:nvPr/>
        </p:nvSpPr>
        <p:spPr>
          <a:xfrm>
            <a:off x="4967206" y="769181"/>
            <a:ext cx="386836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solidFill>
                  <a:schemeClr val="accent2">
                    <a:lumMod val="75000"/>
                  </a:schemeClr>
                </a:solidFill>
                <a:latin typeface="DB Ozone X Bold" panose="02000506090000020004" pitchFamily="2" charset="-34"/>
                <a:cs typeface="DB Ozone X Bold" panose="02000506090000020004" pitchFamily="2" charset="-34"/>
              </a:rPr>
              <a:t>ปลดล็อก </a:t>
            </a:r>
            <a:r>
              <a:rPr lang="th-TH" sz="1800" b="1" dirty="0">
                <a:solidFill>
                  <a:schemeClr val="accent2">
                    <a:lumMod val="75000"/>
                  </a:schemeClr>
                </a:solidFill>
                <a:latin typeface="DB Ozone X Bold" panose="02000506090000020004" pitchFamily="2" charset="-34"/>
                <a:cs typeface="DB Ozone X Bold" panose="02000506090000020004" pitchFamily="2" charset="-34"/>
              </a:rPr>
              <a:t>ให้ทดลองจัดการศึกษารูปแบบใหม่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DB Ozone X Bold" panose="02000506090000020004" pitchFamily="2" charset="-34"/>
                <a:cs typeface="DB Ozone X Bold" panose="02000506090000020004" pitchFamily="2" charset="-34"/>
              </a:rPr>
              <a:t> </a:t>
            </a:r>
          </a:p>
          <a:p>
            <a:r>
              <a:rPr lang="th-TH" sz="1800" dirty="0">
                <a:solidFill>
                  <a:schemeClr val="tx1"/>
                </a:solidFill>
                <a:latin typeface="DB Ozone X" panose="02000506090000020004" pitchFamily="2" charset="-34"/>
                <a:cs typeface="DB Ozone X" panose="02000506090000020004" pitchFamily="2" charset="-34"/>
              </a:rPr>
              <a:t>เน้น </a:t>
            </a:r>
            <a:r>
              <a:rPr lang="en-US" sz="1800" dirty="0">
                <a:solidFill>
                  <a:schemeClr val="tx1"/>
                </a:solidFill>
                <a:latin typeface="DB Ozone X" panose="02000506090000020004" pitchFamily="2" charset="-34"/>
                <a:cs typeface="DB Ozone X" panose="02000506090000020004" pitchFamily="2" charset="-34"/>
              </a:rPr>
              <a:t>Active Learning </a:t>
            </a:r>
            <a:r>
              <a:rPr lang="th-TH" sz="1800" dirty="0">
                <a:solidFill>
                  <a:schemeClr val="tx1"/>
                </a:solidFill>
                <a:latin typeface="DB Ozone X" panose="02000506090000020004" pitchFamily="2" charset="-34"/>
                <a:cs typeface="DB Ozone X" panose="02000506090000020004" pitchFamily="2" charset="-34"/>
              </a:rPr>
              <a:t>และ </a:t>
            </a:r>
            <a:r>
              <a:rPr lang="en-US" sz="1800" dirty="0">
                <a:solidFill>
                  <a:schemeClr val="tx1"/>
                </a:solidFill>
                <a:latin typeface="DB Ozone X" panose="02000506090000020004" pitchFamily="2" charset="-34"/>
                <a:cs typeface="DB Ozone X" panose="02000506090000020004" pitchFamily="2" charset="-34"/>
              </a:rPr>
              <a:t>Problem-based Learning</a:t>
            </a:r>
            <a:endParaRPr lang="en-TH" sz="1800" dirty="0">
              <a:solidFill>
                <a:schemeClr val="tx1"/>
              </a:solidFill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93FE9903-8888-3891-C612-D0EE05E09A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5438" y="1471840"/>
            <a:ext cx="360000" cy="36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4D04A1-174B-CD8F-1E99-B34DBE22E0ED}"/>
              </a:ext>
            </a:extLst>
          </p:cNvPr>
          <p:cNvSpPr txBox="1"/>
          <p:nvPr/>
        </p:nvSpPr>
        <p:spPr>
          <a:xfrm>
            <a:off x="5474790" y="1482563"/>
            <a:ext cx="702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DB Ozone X" panose="02000506090000020004" pitchFamily="2" charset="-34"/>
                <a:cs typeface="DB Ozone X" panose="02000506090000020004" pitchFamily="2" charset="-34"/>
              </a:rPr>
              <a:t>หลักสูตร</a:t>
            </a:r>
            <a:endParaRPr lang="en-TH" sz="1600" dirty="0"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016A0BC-3266-4892-FC73-60EFDE3F7E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3147" y="1471840"/>
            <a:ext cx="360000" cy="36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7881238-596B-EBEF-1041-73D28517B7A7}"/>
              </a:ext>
            </a:extLst>
          </p:cNvPr>
          <p:cNvSpPr txBox="1"/>
          <p:nvPr/>
        </p:nvSpPr>
        <p:spPr>
          <a:xfrm>
            <a:off x="6543147" y="1482563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DB Ozone X" panose="02000506090000020004" pitchFamily="2" charset="-34"/>
                <a:cs typeface="DB Ozone X" panose="02000506090000020004" pitchFamily="2" charset="-34"/>
              </a:rPr>
              <a:t>สื่อ/หนังสือเรียน</a:t>
            </a:r>
            <a:endParaRPr lang="en-TH" sz="1600" dirty="0"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9839AF3F-33B3-6ACA-24A4-5E46A45D7F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2364" y="1466479"/>
            <a:ext cx="360000" cy="36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9073885-852E-B344-8174-DE4B39F1CF19}"/>
              </a:ext>
            </a:extLst>
          </p:cNvPr>
          <p:cNvSpPr txBox="1"/>
          <p:nvPr/>
        </p:nvSpPr>
        <p:spPr>
          <a:xfrm>
            <a:off x="8013449" y="1477202"/>
            <a:ext cx="1003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DB Ozone X" panose="02000506090000020004" pitchFamily="2" charset="-34"/>
                <a:cs typeface="DB Ozone X" panose="02000506090000020004" pitchFamily="2" charset="-34"/>
              </a:rPr>
              <a:t>วัด/ประเมินผล</a:t>
            </a:r>
            <a:endParaRPr lang="en-TH" sz="1600" dirty="0"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5810CA5B-8D52-7570-32CB-4C8211F2B4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5438" y="1935545"/>
            <a:ext cx="360000" cy="360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ED83D19-E676-0FE8-A6F2-6E6D7887B88C}"/>
              </a:ext>
            </a:extLst>
          </p:cNvPr>
          <p:cNvSpPr txBox="1"/>
          <p:nvPr/>
        </p:nvSpPr>
        <p:spPr>
          <a:xfrm>
            <a:off x="5485438" y="1946268"/>
            <a:ext cx="1225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DB Ozone X" panose="02000506090000020004" pitchFamily="2" charset="-34"/>
                <a:cs typeface="DB Ozone X" panose="02000506090000020004" pitchFamily="2" charset="-34"/>
              </a:rPr>
              <a:t>ระบบบริหารบุคคล</a:t>
            </a:r>
            <a:endParaRPr lang="en-TH" sz="1600" dirty="0"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D0829C3B-01A0-3CF2-A5DB-78C6827F57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4220" y="1921840"/>
            <a:ext cx="360000" cy="360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2F7FA2B-411C-28B6-EFDE-8ED0FCA517DA}"/>
              </a:ext>
            </a:extLst>
          </p:cNvPr>
          <p:cNvSpPr txBox="1"/>
          <p:nvPr/>
        </p:nvSpPr>
        <p:spPr>
          <a:xfrm>
            <a:off x="7159073" y="1946268"/>
            <a:ext cx="15215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DB Ozone X" panose="02000506090000020004" pitchFamily="2" charset="-34"/>
                <a:cs typeface="DB Ozone X" panose="02000506090000020004" pitchFamily="2" charset="-34"/>
              </a:rPr>
              <a:t>บริหารแผนงานโรงเรียน</a:t>
            </a:r>
            <a:endParaRPr lang="en-TH" sz="1600" dirty="0"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99248641-5694-0DD6-99D7-5AB63877D5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52719" y="3140807"/>
            <a:ext cx="540000" cy="540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DAB16EC-98BD-4FB2-22B0-7F8C96E33B1E}"/>
              </a:ext>
            </a:extLst>
          </p:cNvPr>
          <p:cNvSpPr txBox="1"/>
          <p:nvPr/>
        </p:nvSpPr>
        <p:spPr>
          <a:xfrm>
            <a:off x="4992719" y="3140807"/>
            <a:ext cx="382348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solidFill>
                  <a:schemeClr val="accent2">
                    <a:lumMod val="75000"/>
                  </a:schemeClr>
                </a:solidFill>
                <a:latin typeface="DB Ozone X Bold" panose="02000506090000020004" pitchFamily="2" charset="-34"/>
                <a:cs typeface="DB Ozone X Bold" panose="02000506090000020004" pitchFamily="2" charset="-34"/>
              </a:rPr>
              <a:t>ขยายผลจากตัวอย่างที่สำเร็จ</a:t>
            </a:r>
          </a:p>
          <a:p>
            <a:r>
              <a:rPr lang="th-TH" sz="1800" dirty="0">
                <a:latin typeface="DB Ozone X" panose="02000506090000020004" pitchFamily="2" charset="-34"/>
                <a:cs typeface="DB Ozone X" panose="02000506090000020004" pitchFamily="2" charset="-34"/>
              </a:rPr>
              <a:t>มีกระบวนการวิจัยติดตามอย่างเป็นระบบเพื่อถอดบทเรียน</a:t>
            </a:r>
          </a:p>
          <a:p>
            <a:r>
              <a:rPr lang="th-TH" sz="1800" dirty="0">
                <a:latin typeface="DB Ozone X" panose="02000506090000020004" pitchFamily="2" charset="-34"/>
                <a:cs typeface="DB Ozone X" panose="02000506090000020004" pitchFamily="2" charset="-34"/>
              </a:rPr>
              <a:t>และขยายผล เพื่อมาใช้ปฏิรูปการศึกษาทั้งประเทศ</a:t>
            </a:r>
            <a:endParaRPr lang="en-TH" sz="2000" dirty="0"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8C112676-201C-23C8-82EC-B82AF7B4B2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27206" y="4125692"/>
            <a:ext cx="540000" cy="5400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B2F79CF-02B3-8CE2-D829-2DE43E25FD91}"/>
              </a:ext>
            </a:extLst>
          </p:cNvPr>
          <p:cNvSpPr txBox="1"/>
          <p:nvPr/>
        </p:nvSpPr>
        <p:spPr>
          <a:xfrm>
            <a:off x="4992719" y="4094778"/>
            <a:ext cx="338265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solidFill>
                  <a:schemeClr val="accent2">
                    <a:lumMod val="75000"/>
                  </a:schemeClr>
                </a:solidFill>
                <a:latin typeface="DB Ozone X Bold" panose="02000506090000020004" pitchFamily="2" charset="-34"/>
                <a:cs typeface="DB Ozone X Bold" panose="02000506090000020004" pitchFamily="2" charset="-34"/>
              </a:rPr>
              <a:t>มีเสถียรภาพในการดำเนินงาน</a:t>
            </a:r>
          </a:p>
          <a:p>
            <a:r>
              <a:rPr lang="th-TH" sz="1800" dirty="0">
                <a:latin typeface="DB Ozone X" panose="02000506090000020004" pitchFamily="2" charset="-34"/>
                <a:cs typeface="DB Ozone X" panose="02000506090000020004" pitchFamily="2" charset="-34"/>
              </a:rPr>
              <a:t>มีหลักประกันความต่อเนื่องเพราะมีกฎหมายรองรับ</a:t>
            </a:r>
          </a:p>
          <a:p>
            <a:r>
              <a:rPr lang="th-TH" sz="1800" dirty="0">
                <a:latin typeface="DB Ozone X" panose="02000506090000020004" pitchFamily="2" charset="-34"/>
                <a:cs typeface="DB Ozone X" panose="02000506090000020004" pitchFamily="2" charset="-34"/>
              </a:rPr>
              <a:t>และมีกลไกเชื่อมกับฝ่ายนโยบายโดยตรง</a:t>
            </a:r>
            <a:endParaRPr lang="en-TH" sz="2000" dirty="0"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59554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49D4E5-42C0-574E-9D2F-B3F6E228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437" y="61120"/>
            <a:ext cx="7614003" cy="672306"/>
          </a:xfrm>
        </p:spPr>
        <p:txBody>
          <a:bodyPr/>
          <a:lstStyle/>
          <a:p>
            <a:pPr algn="r"/>
            <a:r>
              <a:rPr lang="th-TH" sz="2800" dirty="0">
                <a:solidFill>
                  <a:schemeClr val="tx1"/>
                </a:solidFill>
                <a:latin typeface="DB Ozone X" panose="02000506090000020004" pitchFamily="2" charset="-34"/>
                <a:cs typeface="DB Ozone X" panose="02000506090000020004" pitchFamily="2" charset="-34"/>
              </a:rPr>
              <a:t>พื้นที่นวัตกรรมการศึกษา </a:t>
            </a:r>
            <a:r>
              <a:rPr lang="en-US" sz="2800" dirty="0">
                <a:solidFill>
                  <a:schemeClr val="tx1"/>
                </a:solidFill>
                <a:latin typeface="DB Ozone X" panose="02000506090000020004" pitchFamily="2" charset="-34"/>
                <a:cs typeface="DB Ozone X" panose="02000506090000020004" pitchFamily="2" charset="-34"/>
              </a:rPr>
              <a:t>20 </a:t>
            </a:r>
            <a:r>
              <a:rPr lang="th-TH" sz="2800" dirty="0">
                <a:solidFill>
                  <a:schemeClr val="tx1"/>
                </a:solidFill>
                <a:latin typeface="DB Ozone X" panose="02000506090000020004" pitchFamily="2" charset="-34"/>
                <a:cs typeface="DB Ozone X" panose="02000506090000020004" pitchFamily="2" charset="-34"/>
              </a:rPr>
              <a:t>จังหวัด ทั่วประเทศ</a:t>
            </a:r>
            <a:r>
              <a:rPr lang="en-US" sz="2800" dirty="0">
                <a:solidFill>
                  <a:schemeClr val="tx1"/>
                </a:solidFill>
                <a:latin typeface="DB Ozone X" panose="02000506090000020004" pitchFamily="2" charset="-34"/>
                <a:cs typeface="DB Ozone X" panose="02000506090000020004" pitchFamily="2" charset="-34"/>
              </a:rPr>
              <a:t> </a:t>
            </a:r>
            <a:r>
              <a:rPr lang="th-TH" sz="2800" dirty="0" err="1">
                <a:solidFill>
                  <a:schemeClr val="tx1"/>
                </a:solidFill>
                <a:latin typeface="DB Ozone X" panose="02000506090000020004" pitchFamily="2" charset="-34"/>
                <a:cs typeface="DB Ozone X" panose="02000506090000020004" pitchFamily="2" charset="-34"/>
              </a:rPr>
              <a:t>รร</a:t>
            </a:r>
            <a:r>
              <a:rPr lang="th-TH" sz="2800" dirty="0">
                <a:solidFill>
                  <a:schemeClr val="tx1"/>
                </a:solidFill>
                <a:latin typeface="DB Ozone X" panose="02000506090000020004" pitchFamily="2" charset="-34"/>
                <a:cs typeface="DB Ozone X" panose="02000506090000020004" pitchFamily="2" charset="-34"/>
              </a:rPr>
              <a:t>.นำร่อง </a:t>
            </a:r>
            <a:r>
              <a:rPr lang="en-US" sz="2800" dirty="0">
                <a:solidFill>
                  <a:schemeClr val="tx1"/>
                </a:solidFill>
                <a:latin typeface="DB Ozone X" panose="02000506090000020004" pitchFamily="2" charset="-34"/>
                <a:cs typeface="DB Ozone X" panose="02000506090000020004" pitchFamily="2" charset="-34"/>
              </a:rPr>
              <a:t>1,498 </a:t>
            </a:r>
            <a:r>
              <a:rPr lang="th-TH" sz="2800" dirty="0">
                <a:solidFill>
                  <a:schemeClr val="tx1"/>
                </a:solidFill>
                <a:latin typeface="DB Ozone X" panose="02000506090000020004" pitchFamily="2" charset="-34"/>
                <a:cs typeface="DB Ozone X" panose="02000506090000020004" pitchFamily="2" charset="-34"/>
              </a:rPr>
              <a:t>แห่ง</a:t>
            </a:r>
            <a:endParaRPr lang="en-TH" sz="2800" dirty="0">
              <a:solidFill>
                <a:schemeClr val="tx1"/>
              </a:solidFill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  <p:sp>
        <p:nvSpPr>
          <p:cNvPr id="155" name="Slide Number Placeholder 154">
            <a:extLst>
              <a:ext uri="{FF2B5EF4-FFF2-40B4-BE49-F238E27FC236}">
                <a16:creationId xmlns:a16="http://schemas.microsoft.com/office/drawing/2014/main" id="{88AABF31-F29E-B244-B025-7D7E510A05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smtClean="0">
                <a:latin typeface="DB Ozone X" panose="02000506090000020004" pitchFamily="2" charset="-34"/>
                <a:cs typeface="DB Ozone X" panose="02000506090000020004" pitchFamily="2" charset="-34"/>
              </a:rPr>
              <a:t>3</a:t>
            </a:fld>
            <a:endParaRPr lang="en" sz="1400"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B6620825-0167-5220-6727-C3944403F004}"/>
              </a:ext>
            </a:extLst>
          </p:cNvPr>
          <p:cNvGrpSpPr/>
          <p:nvPr/>
        </p:nvGrpSpPr>
        <p:grpSpPr>
          <a:xfrm>
            <a:off x="3102485" y="733426"/>
            <a:ext cx="2380768" cy="4323781"/>
            <a:chOff x="514832" y="749074"/>
            <a:chExt cx="2380768" cy="4323781"/>
          </a:xfrm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5EBE9551-2708-1B91-A08E-D6120DD40686}"/>
                </a:ext>
              </a:extLst>
            </p:cNvPr>
            <p:cNvGrpSpPr/>
            <p:nvPr/>
          </p:nvGrpSpPr>
          <p:grpSpPr>
            <a:xfrm>
              <a:off x="514832" y="749074"/>
              <a:ext cx="2380768" cy="4323781"/>
              <a:chOff x="514832" y="749074"/>
              <a:chExt cx="2380768" cy="4323781"/>
            </a:xfrm>
          </p:grpSpPr>
          <p:pic>
            <p:nvPicPr>
              <p:cNvPr id="9" name="Picture 8" descr="A picture containing star, dark, outdoor object, night sky&#10;&#10;Description automatically generated">
                <a:extLst>
                  <a:ext uri="{FF2B5EF4-FFF2-40B4-BE49-F238E27FC236}">
                    <a16:creationId xmlns:a16="http://schemas.microsoft.com/office/drawing/2014/main" id="{2B751F98-1474-2C44-4FF9-435BC9A4C3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4832" y="749074"/>
                <a:ext cx="2380768" cy="4323781"/>
              </a:xfrm>
              <a:prstGeom prst="rect">
                <a:avLst/>
              </a:prstGeom>
            </p:spPr>
          </p:pic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573D2DE-13AF-EC88-72A7-297D88EE7E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18588" y="2298954"/>
                <a:ext cx="108000" cy="108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H">
                  <a:latin typeface="DB Ozone X" panose="02000506090000020004" pitchFamily="2" charset="-34"/>
                  <a:cs typeface="DB Ozone X" panose="02000506090000020004" pitchFamily="2" charset="-34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DB775F22-B65B-472D-A56B-D176DE0B06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09501" y="2876209"/>
                <a:ext cx="108000" cy="108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H">
                  <a:latin typeface="DB Ozone X" panose="02000506090000020004" pitchFamily="2" charset="-34"/>
                  <a:cs typeface="DB Ozone X" panose="02000506090000020004" pitchFamily="2" charset="-34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4634610-59B9-45D0-3039-4E0BE732BB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10437" y="4659264"/>
                <a:ext cx="108000" cy="108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H">
                  <a:latin typeface="DB Ozone X" panose="02000506090000020004" pitchFamily="2" charset="-34"/>
                  <a:cs typeface="DB Ozone X" panose="02000506090000020004" pitchFamily="2" charset="-34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C119919-AD80-E391-F63D-2A286BC71D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81076" y="1080912"/>
                <a:ext cx="108000" cy="108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H">
                  <a:latin typeface="DB Ozone X" panose="02000506090000020004" pitchFamily="2" charset="-34"/>
                  <a:cs typeface="DB Ozone X" panose="02000506090000020004" pitchFamily="2" charset="-34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271DF703-AD70-3E51-A2A2-DC688E1B0E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81076" y="2352954"/>
                <a:ext cx="108000" cy="108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H">
                  <a:latin typeface="DB Ozone X" panose="02000506090000020004" pitchFamily="2" charset="-34"/>
                  <a:cs typeface="DB Ozone X" panose="02000506090000020004" pitchFamily="2" charset="-34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8E7F202-4DB8-669B-8773-4FE5057351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97216" y="4802202"/>
                <a:ext cx="108000" cy="108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H">
                  <a:latin typeface="DB Ozone X" panose="02000506090000020004" pitchFamily="2" charset="-34"/>
                  <a:cs typeface="DB Ozone X" panose="02000506090000020004" pitchFamily="2" charset="-34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55074B-E747-A8A9-4E8E-2902C9CD81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45044" y="4796186"/>
                <a:ext cx="108000" cy="108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H">
                  <a:latin typeface="DB Ozone X" panose="02000506090000020004" pitchFamily="2" charset="-34"/>
                  <a:cs typeface="DB Ozone X" panose="02000506090000020004" pitchFamily="2" charset="-34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60C9632E-4BCF-11FD-42CF-1D305D76CC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3060" y="4627884"/>
                <a:ext cx="108000" cy="108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H">
                  <a:latin typeface="DB Ozone X" panose="02000506090000020004" pitchFamily="2" charset="-34"/>
                  <a:cs typeface="DB Ozone X" panose="02000506090000020004" pitchFamily="2" charset="-34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57AF569-EA09-0162-A1C1-9E12EC6892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9076" y="4243799"/>
                <a:ext cx="108000" cy="108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H" b="1" dirty="0">
                  <a:latin typeface="DB Ozone X Bold" panose="02000506090000020004" pitchFamily="2" charset="-34"/>
                  <a:cs typeface="DB Ozone X Bold" panose="02000506090000020004" pitchFamily="2" charset="-34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D920357-C28E-2825-9041-218071A267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02658" y="2630313"/>
                <a:ext cx="108000" cy="108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H">
                  <a:latin typeface="DB Ozone X" panose="02000506090000020004" pitchFamily="2" charset="-34"/>
                  <a:cs typeface="DB Ozone X" panose="02000506090000020004" pitchFamily="2" charset="-34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7809497-3640-F6DB-A61B-D88654CB6E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99044" y="2888241"/>
                <a:ext cx="108000" cy="108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H">
                  <a:latin typeface="DB Ozone X" panose="02000506090000020004" pitchFamily="2" charset="-34"/>
                  <a:cs typeface="DB Ozone X" panose="02000506090000020004" pitchFamily="2" charset="-34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D7036D3-30E1-10B1-D34C-35DB94FE7A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21262" y="2996241"/>
                <a:ext cx="108000" cy="108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H">
                  <a:latin typeface="DB Ozone X" panose="02000506090000020004" pitchFamily="2" charset="-34"/>
                  <a:cs typeface="DB Ozone X" panose="02000506090000020004" pitchFamily="2" charset="-34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9CAD590-129F-214E-5FB0-E1906164D7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34996" y="2642345"/>
                <a:ext cx="108000" cy="108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H">
                  <a:latin typeface="DB Ozone X" panose="02000506090000020004" pitchFamily="2" charset="-34"/>
                  <a:cs typeface="DB Ozone X" panose="02000506090000020004" pitchFamily="2" charset="-34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D3EB2B12-B87E-A7B3-60A4-492CEA5FD2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8018" y="1044960"/>
                <a:ext cx="108000" cy="108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H">
                  <a:latin typeface="DB Ozone X" panose="02000506090000020004" pitchFamily="2" charset="-34"/>
                  <a:cs typeface="DB Ozone X" panose="02000506090000020004" pitchFamily="2" charset="-34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7C64670-10B6-31D7-F21A-FA176BFCFF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23219" y="4605264"/>
                <a:ext cx="108000" cy="108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H">
                  <a:latin typeface="DB Ozone X" panose="02000506090000020004" pitchFamily="2" charset="-34"/>
                  <a:cs typeface="DB Ozone X" panose="02000506090000020004" pitchFamily="2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9EC54F2-DEA9-357F-95D8-4C0EA96A91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2355" y="4008588"/>
                <a:ext cx="108000" cy="108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H" b="1" dirty="0">
                  <a:latin typeface="DB Ozone X Bold" panose="02000506090000020004" pitchFamily="2" charset="-34"/>
                  <a:cs typeface="DB Ozone X Bold" panose="02000506090000020004" pitchFamily="2" charset="-34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47A1ED45-DD57-CDCB-79C7-0B40449BD4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02437" y="1687839"/>
                <a:ext cx="108000" cy="108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H">
                  <a:latin typeface="DB Ozone X" panose="02000506090000020004" pitchFamily="2" charset="-34"/>
                  <a:cs typeface="DB Ozone X" panose="02000506090000020004" pitchFamily="2" charset="-34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4CB6932-FB33-84CF-6ED5-EFD385FB6D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7094" y="2244954"/>
                <a:ext cx="108000" cy="108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H">
                  <a:latin typeface="DB Ozone X" panose="02000506090000020004" pitchFamily="2" charset="-34"/>
                  <a:cs typeface="DB Ozone X" panose="02000506090000020004" pitchFamily="2" charset="-34"/>
                </a:endParaRPr>
              </a:p>
            </p:txBody>
          </p:sp>
        </p:grp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00498479-4831-6DC1-BDF9-B4FF18C87D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103" y="431847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b="1" dirty="0">
                <a:latin typeface="DB Ozone X Bold" panose="02000506090000020004" pitchFamily="2" charset="-34"/>
                <a:cs typeface="DB Ozone X Bold" panose="02000506090000020004" pitchFamily="2" charset="-34"/>
              </a:endParaRP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48E9EBAC-A8BD-7343-F21A-B132EBF46014}"/>
              </a:ext>
            </a:extLst>
          </p:cNvPr>
          <p:cNvGrpSpPr/>
          <p:nvPr/>
        </p:nvGrpSpPr>
        <p:grpSpPr>
          <a:xfrm>
            <a:off x="181818" y="799775"/>
            <a:ext cx="2626945" cy="3893947"/>
            <a:chOff x="181818" y="799775"/>
            <a:chExt cx="2626945" cy="3893947"/>
          </a:xfrm>
        </p:grpSpPr>
        <p:sp>
          <p:nvSpPr>
            <p:cNvPr id="2" name="Pentagon 1">
              <a:extLst>
                <a:ext uri="{FF2B5EF4-FFF2-40B4-BE49-F238E27FC236}">
                  <a16:creationId xmlns:a16="http://schemas.microsoft.com/office/drawing/2014/main" id="{8D629291-6B73-DA71-B51F-6CE3C0549E8D}"/>
                </a:ext>
              </a:extLst>
            </p:cNvPr>
            <p:cNvSpPr/>
            <p:nvPr/>
          </p:nvSpPr>
          <p:spPr>
            <a:xfrm>
              <a:off x="181818" y="801327"/>
              <a:ext cx="2626945" cy="396000"/>
            </a:xfrm>
            <a:prstGeom prst="homePlat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>
                <a:latin typeface="DB Ozone X" panose="02000506090000020004" pitchFamily="2" charset="-34"/>
                <a:cs typeface="DB Ozone X" panose="02000506090000020004" pitchFamily="2" charset="-34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7EE6C09-8B24-E569-A63E-D30F4947446E}"/>
                </a:ext>
              </a:extLst>
            </p:cNvPr>
            <p:cNvSpPr txBox="1"/>
            <p:nvPr/>
          </p:nvSpPr>
          <p:spPr>
            <a:xfrm>
              <a:off x="195457" y="799775"/>
              <a:ext cx="24673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8 </a:t>
              </a:r>
              <a:r>
                <a:rPr lang="th-TH" sz="2000" b="1" dirty="0">
                  <a:solidFill>
                    <a:schemeClr val="tx1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จังหวัดแรก</a:t>
              </a:r>
              <a:r>
                <a:rPr lang="th-TH" sz="20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 </a:t>
              </a:r>
              <a:r>
                <a:rPr lang="th-TH" sz="1600" b="1" dirty="0">
                  <a:solidFill>
                    <a:schemeClr val="tx1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(</a:t>
              </a:r>
              <a:r>
                <a:rPr lang="th-TH" sz="1600" b="1" dirty="0" err="1">
                  <a:solidFill>
                    <a:schemeClr val="tx1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รร</a:t>
              </a:r>
              <a:r>
                <a:rPr lang="th-TH" sz="1600" b="1" dirty="0">
                  <a:solidFill>
                    <a:schemeClr val="tx1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.นำร่อง </a:t>
              </a:r>
              <a:r>
                <a:rPr lang="en-US" sz="1600" b="1" dirty="0">
                  <a:solidFill>
                    <a:schemeClr val="tx1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598 </a:t>
              </a:r>
              <a:r>
                <a:rPr lang="th-TH" sz="1600" b="1" dirty="0">
                  <a:solidFill>
                    <a:schemeClr val="tx1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แห่ง)</a:t>
              </a:r>
              <a:endParaRPr lang="en-TH" sz="1800" b="1" dirty="0">
                <a:solidFill>
                  <a:schemeClr val="tx1"/>
                </a:solidFill>
                <a:latin typeface="DB Ozone X Bold" panose="02000506090000020004" pitchFamily="2" charset="-34"/>
                <a:cs typeface="DB Ozone X Bold" panose="02000506090000020004" pitchFamily="2" charset="-34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5B9A4BB-5E91-1A1A-36CF-3F104608A022}"/>
                </a:ext>
              </a:extLst>
            </p:cNvPr>
            <p:cNvSpPr txBox="1"/>
            <p:nvPr/>
          </p:nvSpPr>
          <p:spPr>
            <a:xfrm>
              <a:off x="908328" y="1308180"/>
              <a:ext cx="1691108" cy="3385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  <a:tabLst>
                  <a:tab pos="798513" algn="l"/>
                </a:tabLst>
              </a:pPr>
              <a:r>
                <a:rPr lang="th-TH" sz="18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ศรีสะเกษ	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(</a:t>
              </a:r>
              <a:r>
                <a:rPr lang="en-US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163 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แห่ง)</a:t>
              </a:r>
            </a:p>
            <a:p>
              <a:pPr>
                <a:spcAft>
                  <a:spcPts val="1200"/>
                </a:spcAft>
                <a:tabLst>
                  <a:tab pos="798513" algn="l"/>
                </a:tabLst>
              </a:pPr>
              <a:r>
                <a:rPr lang="th-TH" sz="18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ระยอง	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(</a:t>
              </a:r>
              <a:r>
                <a:rPr lang="en-US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87 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แห่ง)</a:t>
              </a:r>
            </a:p>
            <a:p>
              <a:pPr>
                <a:spcAft>
                  <a:spcPts val="1200"/>
                </a:spcAft>
                <a:tabLst>
                  <a:tab pos="798513" algn="l"/>
                </a:tabLst>
              </a:pPr>
              <a:r>
                <a:rPr lang="th-TH" sz="18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สตูล	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(</a:t>
              </a:r>
              <a:r>
                <a:rPr lang="en-US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20 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แห่ง)</a:t>
              </a:r>
              <a:endParaRPr lang="en-US" sz="1600" dirty="0">
                <a:solidFill>
                  <a:schemeClr val="tx1"/>
                </a:solidFill>
                <a:latin typeface="DB Ozone X" panose="02000506090000020004" pitchFamily="2" charset="-34"/>
                <a:cs typeface="DB Ozone X" panose="02000506090000020004" pitchFamily="2" charset="-34"/>
              </a:endParaRPr>
            </a:p>
            <a:p>
              <a:pPr>
                <a:spcAft>
                  <a:spcPts val="1200"/>
                </a:spcAft>
                <a:tabLst>
                  <a:tab pos="798513" algn="l"/>
                </a:tabLst>
              </a:pPr>
              <a:r>
                <a:rPr lang="th-TH" sz="18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กาญจนบุรี	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(</a:t>
              </a:r>
              <a:r>
                <a:rPr lang="en-US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60 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แห่ง)</a:t>
              </a:r>
            </a:p>
            <a:p>
              <a:pPr>
                <a:spcAft>
                  <a:spcPts val="1200"/>
                </a:spcAft>
                <a:tabLst>
                  <a:tab pos="798513" algn="l"/>
                </a:tabLst>
              </a:pPr>
              <a:r>
                <a:rPr lang="th-TH" sz="18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เชียงใหม่	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(</a:t>
              </a:r>
              <a:r>
                <a:rPr lang="en-US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141 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แห่ง)</a:t>
              </a:r>
            </a:p>
            <a:p>
              <a:pPr>
                <a:spcAft>
                  <a:spcPts val="1200"/>
                </a:spcAft>
                <a:tabLst>
                  <a:tab pos="798513" algn="l"/>
                </a:tabLst>
              </a:pPr>
              <a:r>
                <a:rPr lang="th-TH" sz="18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ปัตตานี	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(</a:t>
              </a:r>
              <a:r>
                <a:rPr lang="en-US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32 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แห่ง)</a:t>
              </a:r>
              <a:endParaRPr lang="en-US" sz="1600" dirty="0">
                <a:solidFill>
                  <a:schemeClr val="tx1"/>
                </a:solidFill>
                <a:latin typeface="DB Ozone X" panose="02000506090000020004" pitchFamily="2" charset="-34"/>
                <a:cs typeface="DB Ozone X" panose="02000506090000020004" pitchFamily="2" charset="-34"/>
              </a:endParaRPr>
            </a:p>
            <a:p>
              <a:pPr>
                <a:spcAft>
                  <a:spcPts val="1200"/>
                </a:spcAft>
                <a:tabLst>
                  <a:tab pos="798513" algn="l"/>
                </a:tabLst>
              </a:pPr>
              <a:r>
                <a:rPr lang="th-TH" sz="18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ยะลา	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(</a:t>
              </a:r>
              <a:r>
                <a:rPr lang="en-US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42 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แห่ง)</a:t>
              </a:r>
            </a:p>
            <a:p>
              <a:pPr>
                <a:spcAft>
                  <a:spcPts val="1200"/>
                </a:spcAft>
                <a:tabLst>
                  <a:tab pos="798513" algn="l"/>
                </a:tabLst>
              </a:pPr>
              <a:r>
                <a:rPr lang="th-TH" sz="18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นราธิวาส	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(</a:t>
              </a:r>
              <a:r>
                <a:rPr lang="en-US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53 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แห่ง)</a:t>
              </a:r>
              <a:endParaRPr lang="en-TH" sz="1600" dirty="0">
                <a:solidFill>
                  <a:schemeClr val="tx1"/>
                </a:solidFill>
                <a:latin typeface="DB Ozone X" panose="02000506090000020004" pitchFamily="2" charset="-34"/>
                <a:cs typeface="DB Ozone X" panose="02000506090000020004" pitchFamily="2" charset="-34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355AE22-2E24-24B2-F6B5-3BA81B6ED7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328" y="1327037"/>
              <a:ext cx="288000" cy="28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H" b="1" dirty="0">
                  <a:latin typeface="DB Ozone X Bold" panose="02000506090000020004" pitchFamily="2" charset="-34"/>
                  <a:cs typeface="DB Ozone X Bold" panose="02000506090000020004" pitchFamily="2" charset="-34"/>
                </a:rPr>
                <a:t>1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674A83A-A50E-07A8-D991-356A1D41D5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5795" y="1771451"/>
              <a:ext cx="288000" cy="28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H" b="1" dirty="0">
                  <a:latin typeface="DB Ozone X Bold" panose="02000506090000020004" pitchFamily="2" charset="-34"/>
                  <a:cs typeface="DB Ozone X Bold" panose="02000506090000020004" pitchFamily="2" charset="-34"/>
                </a:rPr>
                <a:t>2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113A637-2662-404A-C093-24FE8CF68E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5795" y="2207476"/>
              <a:ext cx="288000" cy="28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H" b="1" dirty="0">
                  <a:latin typeface="DB Ozone X Bold" panose="02000506090000020004" pitchFamily="2" charset="-34"/>
                  <a:cs typeface="DB Ozone X Bold" panose="02000506090000020004" pitchFamily="2" charset="-34"/>
                </a:rPr>
                <a:t>3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AB27034-6737-AC44-617B-82312B1134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5795" y="2643501"/>
              <a:ext cx="288000" cy="28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H" b="1" dirty="0">
                  <a:latin typeface="DB Ozone X Bold" panose="02000506090000020004" pitchFamily="2" charset="-34"/>
                  <a:cs typeface="DB Ozone X Bold" panose="02000506090000020004" pitchFamily="2" charset="-34"/>
                </a:rPr>
                <a:t>4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E1F7720-AF2A-8359-11A8-162CEE32FC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262" y="3062748"/>
              <a:ext cx="288000" cy="28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H" b="1" dirty="0">
                  <a:latin typeface="DB Ozone X Bold" panose="02000506090000020004" pitchFamily="2" charset="-34"/>
                  <a:cs typeface="DB Ozone X Bold" panose="02000506090000020004" pitchFamily="2" charset="-34"/>
                </a:rPr>
                <a:t>5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A00554F-C7B0-4C16-9C7C-56C6A0CA07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262" y="3481995"/>
              <a:ext cx="288000" cy="28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H" b="1" dirty="0">
                  <a:latin typeface="DB Ozone X Bold" panose="02000506090000020004" pitchFamily="2" charset="-34"/>
                  <a:cs typeface="DB Ozone X Bold" panose="02000506090000020004" pitchFamily="2" charset="-34"/>
                </a:rPr>
                <a:t>6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78748F5-31B9-BED6-C2AE-65A5676AE9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5795" y="3899311"/>
              <a:ext cx="288000" cy="28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H" b="1" dirty="0">
                  <a:latin typeface="DB Ozone X Bold" panose="02000506090000020004" pitchFamily="2" charset="-34"/>
                  <a:cs typeface="DB Ozone X Bold" panose="02000506090000020004" pitchFamily="2" charset="-34"/>
                </a:rPr>
                <a:t>7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C8ECAA0-4081-336C-67B1-51ED32B70E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262" y="4343725"/>
              <a:ext cx="288000" cy="28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H" b="1" dirty="0">
                  <a:latin typeface="DB Ozone X Bold" panose="02000506090000020004" pitchFamily="2" charset="-34"/>
                  <a:cs typeface="DB Ozone X Bold" panose="02000506090000020004" pitchFamily="2" charset="-34"/>
                </a:rPr>
                <a:t>8</a:t>
              </a: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F85315CB-B430-C2AE-D971-8DB36CAFC96E}"/>
              </a:ext>
            </a:extLst>
          </p:cNvPr>
          <p:cNvGrpSpPr/>
          <p:nvPr/>
        </p:nvGrpSpPr>
        <p:grpSpPr>
          <a:xfrm>
            <a:off x="5512461" y="802698"/>
            <a:ext cx="3419979" cy="4269886"/>
            <a:chOff x="5512461" y="802698"/>
            <a:chExt cx="3419979" cy="4269886"/>
          </a:xfrm>
        </p:grpSpPr>
        <p:sp>
          <p:nvSpPr>
            <p:cNvPr id="20" name="Pentagon 19">
              <a:extLst>
                <a:ext uri="{FF2B5EF4-FFF2-40B4-BE49-F238E27FC236}">
                  <a16:creationId xmlns:a16="http://schemas.microsoft.com/office/drawing/2014/main" id="{C99151AC-69AF-CC07-6FD6-9E7D8DE11B67}"/>
                </a:ext>
              </a:extLst>
            </p:cNvPr>
            <p:cNvSpPr/>
            <p:nvPr/>
          </p:nvSpPr>
          <p:spPr>
            <a:xfrm>
              <a:off x="5575160" y="803625"/>
              <a:ext cx="3357280" cy="396000"/>
            </a:xfrm>
            <a:prstGeom prst="homePlat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>
                <a:latin typeface="DB Ozone X" panose="02000506090000020004" pitchFamily="2" charset="-34"/>
                <a:cs typeface="DB Ozone X" panose="02000506090000020004" pitchFamily="2" charset="-34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AB50DC-D174-4D05-9FFB-06AFE96FA47D}"/>
                </a:ext>
              </a:extLst>
            </p:cNvPr>
            <p:cNvSpPr txBox="1"/>
            <p:nvPr/>
          </p:nvSpPr>
          <p:spPr>
            <a:xfrm>
              <a:off x="5541002" y="802698"/>
              <a:ext cx="31518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000" b="1" dirty="0">
                  <a:solidFill>
                    <a:schemeClr val="tx1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จังหวัดใหม่ </a:t>
              </a:r>
              <a:r>
                <a:rPr lang="en-US" sz="2000" b="1" dirty="0">
                  <a:solidFill>
                    <a:schemeClr val="tx1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20</a:t>
              </a:r>
              <a:r>
                <a:rPr lang="th-TH" sz="2000" b="1" dirty="0">
                  <a:solidFill>
                    <a:schemeClr val="tx1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 </a:t>
              </a:r>
              <a:r>
                <a:rPr lang="en-US" sz="2000" b="1" dirty="0">
                  <a:solidFill>
                    <a:schemeClr val="tx1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 </a:t>
              </a:r>
              <a:r>
                <a:rPr lang="th-TH" sz="2000" b="1" dirty="0">
                  <a:solidFill>
                    <a:schemeClr val="tx1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จังหวัด </a:t>
              </a:r>
              <a:r>
                <a:rPr lang="th-TH" sz="1600" b="1" dirty="0">
                  <a:solidFill>
                    <a:schemeClr val="tx1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(</a:t>
              </a:r>
              <a:r>
                <a:rPr lang="th-TH" sz="1600" b="1" dirty="0" err="1">
                  <a:solidFill>
                    <a:schemeClr val="tx1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รร</a:t>
              </a:r>
              <a:r>
                <a:rPr lang="th-TH" sz="1600" b="1" dirty="0">
                  <a:solidFill>
                    <a:schemeClr val="tx1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.นำร่อง </a:t>
              </a:r>
              <a:r>
                <a:rPr lang="en-US" sz="1600" b="1" dirty="0">
                  <a:solidFill>
                    <a:schemeClr val="tx1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900 </a:t>
              </a:r>
              <a:r>
                <a:rPr lang="th-TH" sz="1600" b="1" dirty="0">
                  <a:solidFill>
                    <a:schemeClr val="tx1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แห่ง)</a:t>
              </a:r>
              <a:endParaRPr lang="en-TH" sz="1600" b="1" dirty="0">
                <a:solidFill>
                  <a:schemeClr val="tx1"/>
                </a:solidFill>
                <a:latin typeface="DB Ozone X Bold" panose="02000506090000020004" pitchFamily="2" charset="-34"/>
                <a:cs typeface="DB Ozone X Bold" panose="02000506090000020004" pitchFamily="2" charset="-3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AB89443-FF39-8CB8-E4FA-33FDA3385BEF}"/>
                </a:ext>
              </a:extLst>
            </p:cNvPr>
            <p:cNvSpPr txBox="1"/>
            <p:nvPr/>
          </p:nvSpPr>
          <p:spPr>
            <a:xfrm>
              <a:off x="5797654" y="1194599"/>
              <a:ext cx="1981055" cy="3877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  <a:tabLst>
                  <a:tab pos="1019175" algn="l"/>
                </a:tabLst>
              </a:pPr>
              <a:r>
                <a:rPr lang="th-TH" sz="18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กระบี่	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(</a:t>
              </a:r>
              <a:r>
                <a:rPr lang="en-US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27 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แห่ง)</a:t>
              </a:r>
            </a:p>
            <a:p>
              <a:pPr>
                <a:spcAft>
                  <a:spcPts val="600"/>
                </a:spcAft>
                <a:tabLst>
                  <a:tab pos="1019175" algn="l"/>
                </a:tabLst>
              </a:pPr>
              <a:r>
                <a:rPr lang="th-TH" sz="18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กรุงเทพ</a:t>
              </a:r>
              <a:r>
                <a:rPr lang="th-TH" sz="1800" dirty="0" err="1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ฯ</a:t>
              </a:r>
              <a:r>
                <a:rPr lang="th-TH" sz="18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 	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(</a:t>
              </a:r>
              <a:r>
                <a:rPr lang="en-US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104 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แห่ง)</a:t>
              </a:r>
            </a:p>
            <a:p>
              <a:pPr>
                <a:spcAft>
                  <a:spcPts val="600"/>
                </a:spcAft>
                <a:tabLst>
                  <a:tab pos="1019175" algn="l"/>
                </a:tabLst>
              </a:pPr>
              <a:r>
                <a:rPr lang="th-TH" sz="18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จันทบุรี	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(</a:t>
              </a:r>
              <a:r>
                <a:rPr lang="en-US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46 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แห่ง)</a:t>
              </a:r>
              <a:endParaRPr lang="en-US" sz="1600" dirty="0">
                <a:solidFill>
                  <a:schemeClr val="tx1"/>
                </a:solidFill>
                <a:latin typeface="DB Ozone X" panose="02000506090000020004" pitchFamily="2" charset="-34"/>
                <a:cs typeface="DB Ozone X" panose="02000506090000020004" pitchFamily="2" charset="-34"/>
              </a:endParaRPr>
            </a:p>
            <a:p>
              <a:pPr>
                <a:spcAft>
                  <a:spcPts val="600"/>
                </a:spcAft>
                <a:tabLst>
                  <a:tab pos="1019175" algn="l"/>
                </a:tabLst>
              </a:pPr>
              <a:r>
                <a:rPr lang="th-TH" sz="18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ตราด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	(</a:t>
              </a:r>
              <a:r>
                <a:rPr lang="en-US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74 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แห่ง)</a:t>
              </a:r>
              <a:endParaRPr lang="en-US" sz="1600" dirty="0">
                <a:solidFill>
                  <a:schemeClr val="tx1"/>
                </a:solidFill>
                <a:latin typeface="DB Ozone X" panose="02000506090000020004" pitchFamily="2" charset="-34"/>
                <a:cs typeface="DB Ozone X" panose="02000506090000020004" pitchFamily="2" charset="-34"/>
              </a:endParaRPr>
            </a:p>
            <a:p>
              <a:pPr>
                <a:spcAft>
                  <a:spcPts val="600"/>
                </a:spcAft>
                <a:tabLst>
                  <a:tab pos="1019175" algn="l"/>
                </a:tabLst>
              </a:pPr>
              <a:r>
                <a:rPr lang="th-TH" sz="18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ภูเก็ต	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(</a:t>
              </a:r>
              <a:r>
                <a:rPr lang="en-US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88 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แห่ง)</a:t>
              </a:r>
            </a:p>
            <a:p>
              <a:pPr>
                <a:spcAft>
                  <a:spcPts val="600"/>
                </a:spcAft>
                <a:tabLst>
                  <a:tab pos="1019175" algn="l"/>
                </a:tabLst>
              </a:pPr>
              <a:r>
                <a:rPr lang="th-TH" sz="18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แม่ฮ่องสอน	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(</a:t>
              </a:r>
              <a:r>
                <a:rPr lang="en-US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37 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แห่ง)</a:t>
              </a:r>
            </a:p>
            <a:p>
              <a:pPr>
                <a:spcAft>
                  <a:spcPts val="600"/>
                </a:spcAft>
                <a:tabLst>
                  <a:tab pos="1019175" algn="l"/>
                </a:tabLst>
              </a:pPr>
              <a:r>
                <a:rPr lang="th-TH" sz="18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สงขลา	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(</a:t>
              </a:r>
              <a:r>
                <a:rPr lang="en-US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67 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แห่ง)</a:t>
              </a:r>
            </a:p>
            <a:p>
              <a:pPr>
                <a:spcAft>
                  <a:spcPts val="600"/>
                </a:spcAft>
                <a:tabLst>
                  <a:tab pos="1019175" algn="l"/>
                </a:tabLst>
              </a:pPr>
              <a:r>
                <a:rPr lang="th-TH" sz="18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สระแก้ว	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(</a:t>
              </a:r>
              <a:r>
                <a:rPr lang="en-US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73 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แห่ง)</a:t>
              </a:r>
              <a:endParaRPr lang="en-US" sz="1600" dirty="0">
                <a:solidFill>
                  <a:schemeClr val="tx1"/>
                </a:solidFill>
                <a:latin typeface="DB Ozone X" panose="02000506090000020004" pitchFamily="2" charset="-34"/>
                <a:cs typeface="DB Ozone X" panose="02000506090000020004" pitchFamily="2" charset="-34"/>
              </a:endParaRPr>
            </a:p>
            <a:p>
              <a:pPr>
                <a:spcAft>
                  <a:spcPts val="600"/>
                </a:spcAft>
                <a:tabLst>
                  <a:tab pos="1019175" algn="l"/>
                </a:tabLst>
              </a:pPr>
              <a:r>
                <a:rPr lang="th-TH" sz="18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สุราษฎร์ธานี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	(</a:t>
              </a:r>
              <a:r>
                <a:rPr lang="en-US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95 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แห่ง)</a:t>
              </a:r>
            </a:p>
            <a:p>
              <a:pPr>
                <a:spcAft>
                  <a:spcPts val="600"/>
                </a:spcAft>
                <a:tabLst>
                  <a:tab pos="1019175" algn="l"/>
                </a:tabLst>
              </a:pPr>
              <a:r>
                <a:rPr lang="th-TH" sz="18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สุโขทัย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	(</a:t>
              </a:r>
              <a:r>
                <a:rPr lang="en-US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25 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แห่ง)</a:t>
              </a:r>
              <a:endParaRPr lang="en-US" sz="1600" dirty="0">
                <a:solidFill>
                  <a:schemeClr val="tx1"/>
                </a:solidFill>
                <a:latin typeface="DB Ozone X" panose="02000506090000020004" pitchFamily="2" charset="-34"/>
                <a:cs typeface="DB Ozone X" panose="02000506090000020004" pitchFamily="2" charset="-34"/>
              </a:endParaRPr>
            </a:p>
            <a:p>
              <a:pPr>
                <a:spcAft>
                  <a:spcPts val="600"/>
                </a:spcAft>
                <a:tabLst>
                  <a:tab pos="1019175" algn="l"/>
                </a:tabLst>
              </a:pPr>
              <a:r>
                <a:rPr lang="th-TH" sz="18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อุบลราชธานี</a:t>
              </a:r>
              <a:r>
                <a:rPr lang="th-TH" sz="14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	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(</a:t>
              </a:r>
              <a:r>
                <a:rPr lang="en-US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264 </a:t>
              </a:r>
              <a:r>
                <a:rPr lang="th-TH" sz="16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แห่ง)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224037B-E64A-8935-A6DA-CAB00C5F81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21775" y="1247320"/>
              <a:ext cx="288000" cy="28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H" b="1" dirty="0">
                  <a:latin typeface="DB Ozone X Bold" panose="02000506090000020004" pitchFamily="2" charset="-34"/>
                  <a:cs typeface="DB Ozone X Bold" panose="02000506090000020004" pitchFamily="2" charset="-34"/>
                </a:rPr>
                <a:t>1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B7ED530-93DF-A880-B271-83F3E568D2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17242" y="1589344"/>
              <a:ext cx="288000" cy="28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H" b="1" dirty="0">
                  <a:latin typeface="DB Ozone X Bold" panose="02000506090000020004" pitchFamily="2" charset="-34"/>
                  <a:cs typeface="DB Ozone X Bold" panose="02000506090000020004" pitchFamily="2" charset="-34"/>
                </a:rPr>
                <a:t>2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004F487-F193-B861-ADFE-73A56E539D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17242" y="1944482"/>
              <a:ext cx="288000" cy="28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H" b="1" dirty="0">
                  <a:latin typeface="DB Ozone X Bold" panose="02000506090000020004" pitchFamily="2" charset="-34"/>
                  <a:cs typeface="DB Ozone X Bold" panose="02000506090000020004" pitchFamily="2" charset="-34"/>
                </a:rPr>
                <a:t>3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646C3B8-FE7C-7A9B-46AE-9C4DC470CB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21775" y="2299621"/>
              <a:ext cx="288000" cy="28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H" b="1" dirty="0">
                  <a:latin typeface="DB Ozone X Bold" panose="02000506090000020004" pitchFamily="2" charset="-34"/>
                  <a:cs typeface="DB Ozone X Bold" panose="02000506090000020004" pitchFamily="2" charset="-34"/>
                </a:rPr>
                <a:t>4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DA854E6-A0AF-4096-77E8-B421335395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17685" y="2646952"/>
              <a:ext cx="288000" cy="28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DB Ozone X Bold" panose="02000506090000020004" pitchFamily="2" charset="-34"/>
                  <a:cs typeface="DB Ozone X Bold" panose="02000506090000020004" pitchFamily="2" charset="-34"/>
                </a:rPr>
                <a:t>5</a:t>
              </a:r>
              <a:endParaRPr lang="en-TH" b="1" dirty="0">
                <a:latin typeface="DB Ozone X Bold" panose="02000506090000020004" pitchFamily="2" charset="-34"/>
                <a:cs typeface="DB Ozone X Bold" panose="02000506090000020004" pitchFamily="2" charset="-34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057DDB4-5A71-9F57-0A6D-89B158A1E2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13152" y="2988975"/>
              <a:ext cx="288000" cy="28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H" b="1" dirty="0">
                  <a:latin typeface="DB Ozone X Bold" panose="02000506090000020004" pitchFamily="2" charset="-34"/>
                  <a:cs typeface="DB Ozone X Bold" panose="02000506090000020004" pitchFamily="2" charset="-34"/>
                </a:rPr>
                <a:t>6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C9F0ED0-6196-94E6-60E1-5857A8A23F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13152" y="3334489"/>
              <a:ext cx="288000" cy="28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H" b="1" dirty="0">
                  <a:latin typeface="DB Ozone X Bold" panose="02000506090000020004" pitchFamily="2" charset="-34"/>
                  <a:cs typeface="DB Ozone X Bold" panose="02000506090000020004" pitchFamily="2" charset="-34"/>
                </a:rPr>
                <a:t>7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49515D8-43CC-A2F4-960D-7FE37EFA60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20985" y="3696051"/>
              <a:ext cx="288000" cy="28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H" b="1" dirty="0">
                  <a:latin typeface="DB Ozone X Bold" panose="02000506090000020004" pitchFamily="2" charset="-34"/>
                  <a:cs typeface="DB Ozone X Bold" panose="02000506090000020004" pitchFamily="2" charset="-34"/>
                </a:rPr>
                <a:t>8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C00EFF5-7555-0609-7ADB-E41C76174F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19233" y="4045338"/>
              <a:ext cx="288000" cy="28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H" b="1" dirty="0">
                  <a:latin typeface="DB Ozone X Bold" panose="02000506090000020004" pitchFamily="2" charset="-34"/>
                  <a:cs typeface="DB Ozone X Bold" panose="02000506090000020004" pitchFamily="2" charset="-34"/>
                </a:rPr>
                <a:t>9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7DC9BBB-6AEE-FB2B-8E04-803E34197F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37228" y="4398721"/>
              <a:ext cx="288000" cy="28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b="1" dirty="0">
                <a:latin typeface="DB Ozone X Bold" panose="02000506090000020004" pitchFamily="2" charset="-34"/>
                <a:cs typeface="DB Ozone X Bold" panose="02000506090000020004" pitchFamily="2" charset="-34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2621FDB4-0B41-9934-C98F-FCCF421C76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40551" y="4736274"/>
              <a:ext cx="288000" cy="28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b="1" dirty="0">
                <a:latin typeface="DB Ozone X Bold" panose="02000506090000020004" pitchFamily="2" charset="-34"/>
                <a:cs typeface="DB Ozone X Bold" panose="02000506090000020004" pitchFamily="2" charset="-34"/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98FDB7D6-8DDD-D63A-0416-958A672F045A}"/>
                </a:ext>
              </a:extLst>
            </p:cNvPr>
            <p:cNvSpPr txBox="1"/>
            <p:nvPr/>
          </p:nvSpPr>
          <p:spPr>
            <a:xfrm>
              <a:off x="5512461" y="4394625"/>
              <a:ext cx="3193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H" b="1" dirty="0">
                  <a:solidFill>
                    <a:schemeClr val="bg1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10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53289349-50CA-C494-DE46-C96B893F9A48}"/>
                </a:ext>
              </a:extLst>
            </p:cNvPr>
            <p:cNvSpPr txBox="1"/>
            <p:nvPr/>
          </p:nvSpPr>
          <p:spPr>
            <a:xfrm>
              <a:off x="5520867" y="4732930"/>
              <a:ext cx="3225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H" b="1" dirty="0">
                  <a:solidFill>
                    <a:schemeClr val="bg1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11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8F76B1EF-69EB-A94B-9793-39762C8893B6}"/>
              </a:ext>
            </a:extLst>
          </p:cNvPr>
          <p:cNvSpPr>
            <a:spLocks noChangeAspect="1"/>
          </p:cNvSpPr>
          <p:nvPr/>
        </p:nvSpPr>
        <p:spPr>
          <a:xfrm>
            <a:off x="7732521" y="1245531"/>
            <a:ext cx="288000" cy="288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 b="1" dirty="0">
              <a:latin typeface="DB Ozone X Bold" panose="02000506090000020004" pitchFamily="2" charset="-34"/>
              <a:cs typeface="DB Ozone X Bold" panose="02000506090000020004" pitchFamily="2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C168E-AFBB-3B83-6C77-5074A64A8F35}"/>
              </a:ext>
            </a:extLst>
          </p:cNvPr>
          <p:cNvSpPr txBox="1"/>
          <p:nvPr/>
        </p:nvSpPr>
        <p:spPr>
          <a:xfrm>
            <a:off x="7712837" y="1242187"/>
            <a:ext cx="322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H" b="1" dirty="0">
                <a:solidFill>
                  <a:schemeClr val="bg1"/>
                </a:solidFill>
                <a:latin typeface="DB Ozone X Bold" panose="02000506090000020004" pitchFamily="2" charset="-34"/>
                <a:cs typeface="DB Ozone X Bold" panose="02000506090000020004" pitchFamily="2" charset="-34"/>
              </a:rPr>
              <a:t>12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80B81A7-48DF-479D-FE56-0586FED939AE}"/>
              </a:ext>
            </a:extLst>
          </p:cNvPr>
          <p:cNvSpPr txBox="1"/>
          <p:nvPr/>
        </p:nvSpPr>
        <p:spPr>
          <a:xfrm>
            <a:off x="8065491" y="1218134"/>
            <a:ext cx="6517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600" dirty="0">
                <a:solidFill>
                  <a:schemeClr val="tx1"/>
                </a:solidFill>
                <a:latin typeface="DB Ozone X" panose="02000506090000020004" pitchFamily="2" charset="-34"/>
                <a:cs typeface="DB Ozone X" panose="02000506090000020004" pitchFamily="2" charset="-34"/>
              </a:rPr>
              <a:t>บุรีรัมย์</a:t>
            </a:r>
            <a:endParaRPr lang="en-TH" sz="1600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CA8D00B-B6AC-9644-BD64-A2470ED0E3AB}"/>
              </a:ext>
            </a:extLst>
          </p:cNvPr>
          <p:cNvSpPr>
            <a:spLocks noChangeAspect="1"/>
          </p:cNvSpPr>
          <p:nvPr/>
        </p:nvSpPr>
        <p:spPr>
          <a:xfrm>
            <a:off x="4616915" y="2318788"/>
            <a:ext cx="108000" cy="108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86935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F7BA81FB-1686-1687-8881-0EEF0CF9E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437" y="61120"/>
            <a:ext cx="7614003" cy="672306"/>
          </a:xfrm>
        </p:spPr>
        <p:txBody>
          <a:bodyPr/>
          <a:lstStyle/>
          <a:p>
            <a:pPr algn="r"/>
            <a:r>
              <a:rPr lang="th-TH" sz="2800" dirty="0">
                <a:solidFill>
                  <a:schemeClr val="tx1"/>
                </a:solidFill>
                <a:latin typeface="DB Ozone X" panose="02000506090000020004" pitchFamily="2" charset="-34"/>
                <a:cs typeface="DB Ozone X" panose="02000506090000020004" pitchFamily="2" charset="-34"/>
              </a:rPr>
              <a:t>ผลงานที่ผ่านมาของพื้นที่นวัตกรรมการศึกษา</a:t>
            </a:r>
            <a:endParaRPr lang="en-TH" sz="2800" dirty="0">
              <a:solidFill>
                <a:schemeClr val="tx1"/>
              </a:solidFill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  <p:sp>
        <p:nvSpPr>
          <p:cNvPr id="6" name="Slide Number Placeholder 154">
            <a:extLst>
              <a:ext uri="{FF2B5EF4-FFF2-40B4-BE49-F238E27FC236}">
                <a16:creationId xmlns:a16="http://schemas.microsoft.com/office/drawing/2014/main" id="{8247AAEE-0F12-99D4-8DC1-3FE9B2B6A96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smtClean="0">
                <a:latin typeface="DB Ozone X" panose="02000506090000020004" pitchFamily="2" charset="-34"/>
                <a:cs typeface="DB Ozone X" panose="02000506090000020004" pitchFamily="2" charset="-34"/>
              </a:rPr>
              <a:t>4</a:t>
            </a:fld>
            <a:endParaRPr lang="en" sz="1400"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5FFE90E-783C-2FA9-8C3D-8D77CB44D4FF}"/>
              </a:ext>
            </a:extLst>
          </p:cNvPr>
          <p:cNvSpPr/>
          <p:nvPr/>
        </p:nvSpPr>
        <p:spPr>
          <a:xfrm>
            <a:off x="1828800" y="733426"/>
            <a:ext cx="7103639" cy="4818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DF8B45-1CCE-3EBF-8D21-A53083FFEABA}"/>
              </a:ext>
            </a:extLst>
          </p:cNvPr>
          <p:cNvSpPr txBox="1"/>
          <p:nvPr/>
        </p:nvSpPr>
        <p:spPr>
          <a:xfrm>
            <a:off x="3028822" y="767077"/>
            <a:ext cx="4703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DB Ozone X Bold" panose="02000506090000020004" pitchFamily="2" charset="-34"/>
                <a:cs typeface="DB Ozone X Bold" panose="02000506090000020004" pitchFamily="2" charset="-34"/>
              </a:rPr>
              <a:t>ปลดล็อกกฎระเบียบที่เป็นอุปสรรคในด้านต่างๆ</a:t>
            </a:r>
            <a:endParaRPr lang="en-TH" sz="2400" b="1" dirty="0">
              <a:solidFill>
                <a:schemeClr val="tx1"/>
              </a:solidFill>
              <a:latin typeface="DB Ozone X Bold" panose="02000506090000020004" pitchFamily="2" charset="-34"/>
              <a:cs typeface="DB Ozone X Bold" panose="02000506090000020004" pitchFamily="2" charset="-34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55EFB84D-B024-9745-D4D0-E875D8CAC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674" y="2575929"/>
            <a:ext cx="360000" cy="360000"/>
          </a:xfrm>
          <a:prstGeom prst="rect">
            <a:avLst/>
          </a:prstGeom>
        </p:spPr>
      </p:pic>
      <p:sp>
        <p:nvSpPr>
          <p:cNvPr id="2" name="Round Single Corner Rectangle 1">
            <a:extLst>
              <a:ext uri="{FF2B5EF4-FFF2-40B4-BE49-F238E27FC236}">
                <a16:creationId xmlns:a16="http://schemas.microsoft.com/office/drawing/2014/main" id="{2EDFEBCE-B3C1-EEAE-D24F-D087199028C2}"/>
              </a:ext>
            </a:extLst>
          </p:cNvPr>
          <p:cNvSpPr/>
          <p:nvPr/>
        </p:nvSpPr>
        <p:spPr>
          <a:xfrm>
            <a:off x="0" y="856836"/>
            <a:ext cx="1440000" cy="792000"/>
          </a:xfrm>
          <a:prstGeom prst="round1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DB Ozone X Bold" panose="02000506090000020004" pitchFamily="2" charset="-34"/>
                <a:cs typeface="DB Ozone X Bold" panose="02000506090000020004" pitchFamily="2" charset="-34"/>
              </a:rPr>
              <a:t>ระดับนโยบาย</a:t>
            </a:r>
            <a:endParaRPr lang="en-TH" sz="2000" b="1" dirty="0">
              <a:latin typeface="DB Ozone X Bold" panose="02000506090000020004" pitchFamily="2" charset="-34"/>
              <a:cs typeface="DB Ozone X Bold" panose="02000506090000020004" pitchFamily="2" charset="-34"/>
            </a:endParaRPr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54A73CC1-BA3C-8043-66BA-44B27A948965}"/>
              </a:ext>
            </a:extLst>
          </p:cNvPr>
          <p:cNvSpPr/>
          <p:nvPr/>
        </p:nvSpPr>
        <p:spPr>
          <a:xfrm>
            <a:off x="0" y="1959377"/>
            <a:ext cx="1476000" cy="792000"/>
          </a:xfrm>
          <a:prstGeom prst="round1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DB Ozone X Bold" panose="02000506090000020004" pitchFamily="2" charset="-34"/>
                <a:cs typeface="DB Ozone X Bold" panose="02000506090000020004" pitchFamily="2" charset="-34"/>
              </a:rPr>
              <a:t>ระดับพื้นที่</a:t>
            </a:r>
            <a:endParaRPr lang="en-TH" sz="2000" b="1" dirty="0">
              <a:latin typeface="DB Ozone X Bold" panose="02000506090000020004" pitchFamily="2" charset="-34"/>
              <a:cs typeface="DB Ozone X Bold" panose="02000506090000020004" pitchFamily="2" charset="-34"/>
            </a:endParaRPr>
          </a:p>
        </p:txBody>
      </p:sp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9138A726-D78C-4765-631D-E4EC9A32F413}"/>
              </a:ext>
            </a:extLst>
          </p:cNvPr>
          <p:cNvSpPr/>
          <p:nvPr/>
        </p:nvSpPr>
        <p:spPr>
          <a:xfrm>
            <a:off x="-18000" y="3061918"/>
            <a:ext cx="1476000" cy="792000"/>
          </a:xfrm>
          <a:prstGeom prst="round1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DB Ozone X Bold" panose="02000506090000020004" pitchFamily="2" charset="-34"/>
                <a:cs typeface="DB Ozone X Bold" panose="02000506090000020004" pitchFamily="2" charset="-34"/>
              </a:rPr>
              <a:t>ระดับโรงเรียน</a:t>
            </a:r>
            <a:endParaRPr lang="en-TH" sz="2000" b="1" dirty="0">
              <a:latin typeface="DB Ozone X Bold" panose="02000506090000020004" pitchFamily="2" charset="-34"/>
              <a:cs typeface="DB Ozone X Bold" panose="02000506090000020004" pitchFamily="2" charset="-34"/>
            </a:endParaRPr>
          </a:p>
        </p:txBody>
      </p:sp>
      <p:sp>
        <p:nvSpPr>
          <p:cNvPr id="9" name="Round Single Corner Rectangle 8">
            <a:extLst>
              <a:ext uri="{FF2B5EF4-FFF2-40B4-BE49-F238E27FC236}">
                <a16:creationId xmlns:a16="http://schemas.microsoft.com/office/drawing/2014/main" id="{A39F7865-66E1-E84C-B199-C7B547AE3795}"/>
              </a:ext>
            </a:extLst>
          </p:cNvPr>
          <p:cNvSpPr/>
          <p:nvPr/>
        </p:nvSpPr>
        <p:spPr>
          <a:xfrm>
            <a:off x="0" y="4164459"/>
            <a:ext cx="1476000" cy="792000"/>
          </a:xfrm>
          <a:prstGeom prst="round1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DB Ozone X Bold" panose="02000506090000020004" pitchFamily="2" charset="-34"/>
                <a:cs typeface="DB Ozone X Bold" panose="02000506090000020004" pitchFamily="2" charset="-34"/>
              </a:rPr>
              <a:t>ระดับผู้เรียน</a:t>
            </a:r>
            <a:endParaRPr lang="en-TH" sz="2000" b="1" dirty="0">
              <a:latin typeface="DB Ozone X Bold" panose="02000506090000020004" pitchFamily="2" charset="-34"/>
              <a:cs typeface="DB Ozone X Bold" panose="02000506090000020004" pitchFamily="2" charset="-3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5B4CA36-912E-8B03-6E0D-5A8C025EB97F}"/>
              </a:ext>
            </a:extLst>
          </p:cNvPr>
          <p:cNvGrpSpPr/>
          <p:nvPr/>
        </p:nvGrpSpPr>
        <p:grpSpPr>
          <a:xfrm>
            <a:off x="1787674" y="1522666"/>
            <a:ext cx="7034758" cy="720000"/>
            <a:chOff x="1787674" y="1310231"/>
            <a:chExt cx="7034758" cy="720000"/>
          </a:xfrm>
        </p:grpSpPr>
        <p:pic>
          <p:nvPicPr>
            <p:cNvPr id="13" name="Picture 12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16E54882-6FB2-0200-6444-E46B501C2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7674" y="1310231"/>
              <a:ext cx="720000" cy="720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55124C-47B3-F472-754F-DF47421BDB9A}"/>
                </a:ext>
              </a:extLst>
            </p:cNvPr>
            <p:cNvSpPr txBox="1"/>
            <p:nvPr/>
          </p:nvSpPr>
          <p:spPr>
            <a:xfrm>
              <a:off x="2591019" y="1343458"/>
              <a:ext cx="312777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000" b="1" dirty="0">
                  <a:solidFill>
                    <a:schemeClr val="tx1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สามารถใช้ “หลักสูตรฐานสมรรถนะ” ได้</a:t>
              </a:r>
            </a:p>
            <a:p>
              <a:r>
                <a:rPr lang="th-TH" sz="18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เหมือนประเทศที่ระบบการศึกษาก้าวหน้า</a:t>
              </a:r>
              <a:endParaRPr lang="en-TH" sz="1800" dirty="0">
                <a:solidFill>
                  <a:schemeClr val="tx1"/>
                </a:solidFill>
                <a:latin typeface="DB Ozone X" panose="02000506090000020004" pitchFamily="2" charset="-34"/>
                <a:cs typeface="DB Ozone X" panose="02000506090000020004" pitchFamily="2" charset="-34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B3CB2B-EC14-0AC6-3897-AFD9A3D0BFE8}"/>
                </a:ext>
              </a:extLst>
            </p:cNvPr>
            <p:cNvSpPr txBox="1"/>
            <p:nvPr/>
          </p:nvSpPr>
          <p:spPr>
            <a:xfrm>
              <a:off x="5890219" y="1403995"/>
              <a:ext cx="29322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H" sz="2800" b="1" dirty="0">
                  <a:solidFill>
                    <a:srgbClr val="00B050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130 </a:t>
              </a:r>
              <a:r>
                <a:rPr lang="th-TH" sz="2800" b="1" dirty="0">
                  <a:solidFill>
                    <a:srgbClr val="00B050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โรงเรียน</a:t>
              </a:r>
              <a:r>
                <a:rPr lang="th-TH" sz="1800" dirty="0">
                  <a:latin typeface="DB Ozone X" panose="02000506090000020004" pitchFamily="2" charset="-34"/>
                  <a:cs typeface="DB Ozone X" panose="02000506090000020004" pitchFamily="2" charset="-34"/>
                </a:rPr>
                <a:t> เริ่มใช้ปีการศึกษา </a:t>
              </a:r>
              <a:r>
                <a:rPr lang="en-US" sz="1800" dirty="0">
                  <a:latin typeface="DB Ozone X" panose="02000506090000020004" pitchFamily="2" charset="-34"/>
                  <a:cs typeface="DB Ozone X" panose="02000506090000020004" pitchFamily="2" charset="-34"/>
                </a:rPr>
                <a:t>66</a:t>
              </a:r>
              <a:endParaRPr lang="en-TH" sz="1800" dirty="0">
                <a:latin typeface="DB Ozone X" panose="02000506090000020004" pitchFamily="2" charset="-34"/>
                <a:cs typeface="DB Ozone X" panose="02000506090000020004" pitchFamily="2" charset="-3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3641877-4FDE-5062-E28D-8895E4830453}"/>
              </a:ext>
            </a:extLst>
          </p:cNvPr>
          <p:cNvGrpSpPr/>
          <p:nvPr/>
        </p:nvGrpSpPr>
        <p:grpSpPr>
          <a:xfrm>
            <a:off x="1787674" y="2599114"/>
            <a:ext cx="6970638" cy="848898"/>
            <a:chOff x="1787674" y="2118138"/>
            <a:chExt cx="6970638" cy="848898"/>
          </a:xfrm>
        </p:grpSpPr>
        <p:pic>
          <p:nvPicPr>
            <p:cNvPr id="15" name="Picture 14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392B6E98-B165-80C9-6810-9B4DF285A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7674" y="2247036"/>
              <a:ext cx="720000" cy="7200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FB92A3-F04C-8FA6-A8CB-1DA69CC9E0F0}"/>
                </a:ext>
              </a:extLst>
            </p:cNvPr>
            <p:cNvSpPr txBox="1"/>
            <p:nvPr/>
          </p:nvSpPr>
          <p:spPr>
            <a:xfrm>
              <a:off x="2591019" y="2233196"/>
              <a:ext cx="333937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000" b="1" dirty="0">
                  <a:solidFill>
                    <a:schemeClr val="tx1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ซื้อสื่อนอกบัญชีที่ </a:t>
              </a:r>
              <a:r>
                <a:rPr lang="th-TH" sz="2000" b="1" dirty="0" err="1">
                  <a:solidFill>
                    <a:schemeClr val="tx1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สพฐ</a:t>
              </a:r>
              <a:r>
                <a:rPr lang="th-TH" sz="2000" b="1" dirty="0">
                  <a:solidFill>
                    <a:schemeClr val="tx1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. กำหนด</a:t>
              </a:r>
            </a:p>
            <a:p>
              <a:r>
                <a:rPr lang="th-TH" sz="18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ใช้ค่าหนังสือเรียนซื้อให้สอดคล้องกับหลักสูตรใหม่</a:t>
              </a:r>
              <a:endParaRPr lang="en-TH" sz="1800" dirty="0">
                <a:solidFill>
                  <a:schemeClr val="tx1"/>
                </a:solidFill>
                <a:latin typeface="DB Ozone X" panose="02000506090000020004" pitchFamily="2" charset="-34"/>
                <a:cs typeface="DB Ozone X" panose="02000506090000020004" pitchFamily="2" charset="-3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CAFA85-A6B4-71B9-9E2A-985DC44E149D}"/>
                </a:ext>
              </a:extLst>
            </p:cNvPr>
            <p:cNvSpPr txBox="1"/>
            <p:nvPr/>
          </p:nvSpPr>
          <p:spPr>
            <a:xfrm>
              <a:off x="5890219" y="2118138"/>
              <a:ext cx="286809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0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โรงเรียน</a:t>
              </a:r>
              <a:r>
                <a:rPr lang="th-TH" sz="2800" b="1" dirty="0">
                  <a:solidFill>
                    <a:srgbClr val="00B050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 </a:t>
              </a:r>
              <a:r>
                <a:rPr lang="en-TH" sz="2800" b="1" dirty="0">
                  <a:solidFill>
                    <a:srgbClr val="00B050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50% </a:t>
              </a:r>
              <a:r>
                <a:rPr lang="th-TH" sz="20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ซื้อหนังสือนอกบัญชี</a:t>
              </a:r>
            </a:p>
            <a:p>
              <a:r>
                <a:rPr lang="en-US" dirty="0">
                  <a:solidFill>
                    <a:srgbClr val="C00000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*</a:t>
              </a:r>
              <a:r>
                <a:rPr lang="th-TH" dirty="0">
                  <a:solidFill>
                    <a:srgbClr val="C00000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โรงเรียนในศรีสะเกษ สตูล และระยอง</a:t>
              </a:r>
              <a:r>
                <a:rPr lang="en-US" dirty="0">
                  <a:solidFill>
                    <a:srgbClr val="C00000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 </a:t>
              </a:r>
              <a:r>
                <a:rPr lang="th-TH" dirty="0">
                  <a:solidFill>
                    <a:srgbClr val="C00000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ปี </a:t>
              </a:r>
              <a:r>
                <a:rPr lang="en-US" dirty="0">
                  <a:solidFill>
                    <a:srgbClr val="C00000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65</a:t>
              </a:r>
              <a:endParaRPr lang="en-TH" sz="1800" dirty="0">
                <a:solidFill>
                  <a:srgbClr val="C00000"/>
                </a:solidFill>
                <a:latin typeface="DB Ozone X" panose="02000506090000020004" pitchFamily="2" charset="-34"/>
                <a:cs typeface="DB Ozone X" panose="02000506090000020004" pitchFamily="2" charset="-34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1A2C6D2-FC50-5372-9A29-690A1F635350}"/>
              </a:ext>
            </a:extLst>
          </p:cNvPr>
          <p:cNvGrpSpPr/>
          <p:nvPr/>
        </p:nvGrpSpPr>
        <p:grpSpPr>
          <a:xfrm>
            <a:off x="1787674" y="3804459"/>
            <a:ext cx="6981859" cy="720000"/>
            <a:chOff x="1787674" y="3098315"/>
            <a:chExt cx="6981859" cy="720000"/>
          </a:xfrm>
        </p:grpSpPr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86CDAA11-8284-1FB7-033C-1CF7D97AD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87674" y="3098315"/>
              <a:ext cx="720000" cy="720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85B6F71-D8FE-A5CE-19A5-0F3DA2F00EF4}"/>
                </a:ext>
              </a:extLst>
            </p:cNvPr>
            <p:cNvSpPr txBox="1"/>
            <p:nvPr/>
          </p:nvSpPr>
          <p:spPr>
            <a:xfrm>
              <a:off x="2591019" y="3122934"/>
              <a:ext cx="314380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000" b="1" dirty="0">
                  <a:solidFill>
                    <a:schemeClr val="tx1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สรรหา ผอ.โรงเรียน โดยวิธีการทาบทาม</a:t>
              </a:r>
            </a:p>
            <a:p>
              <a:r>
                <a:rPr lang="th-TH" sz="18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ตามหลักเกณฑ์พิเศษของ กคศ.</a:t>
              </a:r>
              <a:endParaRPr lang="en-TH" sz="1800" dirty="0">
                <a:solidFill>
                  <a:schemeClr val="tx1"/>
                </a:solidFill>
                <a:latin typeface="DB Ozone X" panose="02000506090000020004" pitchFamily="2" charset="-34"/>
                <a:cs typeface="DB Ozone X" panose="02000506090000020004" pitchFamily="2" charset="-3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050667-C2D7-5FB1-AD8B-7611234E6FFA}"/>
                </a:ext>
              </a:extLst>
            </p:cNvPr>
            <p:cNvSpPr txBox="1"/>
            <p:nvPr/>
          </p:nvSpPr>
          <p:spPr>
            <a:xfrm>
              <a:off x="5890219" y="3157443"/>
              <a:ext cx="28793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8 </a:t>
              </a:r>
              <a:r>
                <a:rPr lang="th-TH" sz="2800" b="1" dirty="0">
                  <a:solidFill>
                    <a:srgbClr val="00B050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เขตพื้นที่</a:t>
              </a:r>
              <a:r>
                <a:rPr lang="th-TH" sz="2000" dirty="0">
                  <a:solidFill>
                    <a:schemeClr val="tx1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 ประกาศใช้วิธีทาบทาม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3169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F7BA81FB-1686-1687-8881-0EEF0CF9E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437" y="61120"/>
            <a:ext cx="7614003" cy="672306"/>
          </a:xfrm>
        </p:spPr>
        <p:txBody>
          <a:bodyPr/>
          <a:lstStyle/>
          <a:p>
            <a:pPr algn="r"/>
            <a:r>
              <a:rPr lang="th-TH" sz="2800" dirty="0">
                <a:solidFill>
                  <a:schemeClr val="tx1"/>
                </a:solidFill>
                <a:latin typeface="DB Ozone X" panose="02000506090000020004" pitchFamily="2" charset="-34"/>
                <a:cs typeface="DB Ozone X" panose="02000506090000020004" pitchFamily="2" charset="-34"/>
              </a:rPr>
              <a:t>ผลงานที่ผ่านมาของพื้นที่นวัตกรรมการศึกษา</a:t>
            </a:r>
            <a:endParaRPr lang="en-TH" sz="2800" dirty="0">
              <a:solidFill>
                <a:schemeClr val="tx1"/>
              </a:solidFill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  <p:sp>
        <p:nvSpPr>
          <p:cNvPr id="6" name="Slide Number Placeholder 154">
            <a:extLst>
              <a:ext uri="{FF2B5EF4-FFF2-40B4-BE49-F238E27FC236}">
                <a16:creationId xmlns:a16="http://schemas.microsoft.com/office/drawing/2014/main" id="{8247AAEE-0F12-99D4-8DC1-3FE9B2B6A96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smtClean="0">
                <a:latin typeface="DB Ozone X" panose="02000506090000020004" pitchFamily="2" charset="-34"/>
                <a:cs typeface="DB Ozone X" panose="02000506090000020004" pitchFamily="2" charset="-34"/>
              </a:rPr>
              <a:t>5</a:t>
            </a:fld>
            <a:endParaRPr lang="en" sz="1400"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4B0A3B2-544A-9823-4B91-E1279C22CA9E}"/>
              </a:ext>
            </a:extLst>
          </p:cNvPr>
          <p:cNvGrpSpPr/>
          <p:nvPr/>
        </p:nvGrpSpPr>
        <p:grpSpPr>
          <a:xfrm>
            <a:off x="1828800" y="733426"/>
            <a:ext cx="7103639" cy="495316"/>
            <a:chOff x="-2269983" y="841499"/>
            <a:chExt cx="7103639" cy="49531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5FFE90E-783C-2FA9-8C3D-8D77CB44D4FF}"/>
                </a:ext>
              </a:extLst>
            </p:cNvPr>
            <p:cNvSpPr/>
            <p:nvPr/>
          </p:nvSpPr>
          <p:spPr>
            <a:xfrm>
              <a:off x="-2269983" y="841499"/>
              <a:ext cx="7103639" cy="48180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>
                <a:latin typeface="DB Ozone X" panose="02000506090000020004" pitchFamily="2" charset="-34"/>
                <a:cs typeface="DB Ozone X" panose="02000506090000020004" pitchFamily="2" charset="-3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BDF8B45-1CCE-3EBF-8D21-A53083FFEABA}"/>
                </a:ext>
              </a:extLst>
            </p:cNvPr>
            <p:cNvSpPr txBox="1"/>
            <p:nvPr/>
          </p:nvSpPr>
          <p:spPr>
            <a:xfrm>
              <a:off x="-859644" y="875150"/>
              <a:ext cx="42829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การบริหารเชิงพื้นที่แบบใหม่ที่น่าสนใจ</a:t>
              </a:r>
              <a:endParaRPr lang="en-TH" sz="2400" b="1" dirty="0">
                <a:solidFill>
                  <a:schemeClr val="tx1"/>
                </a:solidFill>
                <a:latin typeface="DB Ozone X Bold" panose="02000506090000020004" pitchFamily="2" charset="-34"/>
                <a:cs typeface="DB Ozone X Bold" panose="02000506090000020004" pitchFamily="2" charset="-34"/>
              </a:endParaRPr>
            </a:p>
          </p:txBody>
        </p:sp>
      </p:grpSp>
      <p:sp>
        <p:nvSpPr>
          <p:cNvPr id="2" name="Round Single Corner Rectangle 1">
            <a:extLst>
              <a:ext uri="{FF2B5EF4-FFF2-40B4-BE49-F238E27FC236}">
                <a16:creationId xmlns:a16="http://schemas.microsoft.com/office/drawing/2014/main" id="{2EDFEBCE-B3C1-EEAE-D24F-D087199028C2}"/>
              </a:ext>
            </a:extLst>
          </p:cNvPr>
          <p:cNvSpPr/>
          <p:nvPr/>
        </p:nvSpPr>
        <p:spPr>
          <a:xfrm>
            <a:off x="0" y="856836"/>
            <a:ext cx="1440000" cy="792000"/>
          </a:xfrm>
          <a:prstGeom prst="round1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DB Ozone X Bold" panose="02000506090000020004" pitchFamily="2" charset="-34"/>
                <a:cs typeface="DB Ozone X Bold" panose="02000506090000020004" pitchFamily="2" charset="-34"/>
              </a:rPr>
              <a:t>ระดับนโยบาย</a:t>
            </a:r>
            <a:endParaRPr lang="en-TH" sz="2000" b="1" dirty="0">
              <a:latin typeface="DB Ozone X Bold" panose="02000506090000020004" pitchFamily="2" charset="-34"/>
              <a:cs typeface="DB Ozone X Bold" panose="02000506090000020004" pitchFamily="2" charset="-34"/>
            </a:endParaRPr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54A73CC1-BA3C-8043-66BA-44B27A948965}"/>
              </a:ext>
            </a:extLst>
          </p:cNvPr>
          <p:cNvSpPr/>
          <p:nvPr/>
        </p:nvSpPr>
        <p:spPr>
          <a:xfrm>
            <a:off x="0" y="1959377"/>
            <a:ext cx="1476000" cy="792000"/>
          </a:xfrm>
          <a:prstGeom prst="round1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DB Ozone X Bold" panose="02000506090000020004" pitchFamily="2" charset="-34"/>
                <a:cs typeface="DB Ozone X Bold" panose="02000506090000020004" pitchFamily="2" charset="-34"/>
              </a:rPr>
              <a:t>ระดับพื้นที่</a:t>
            </a:r>
            <a:endParaRPr lang="en-TH" sz="2000" b="1" dirty="0">
              <a:latin typeface="DB Ozone X Bold" panose="02000506090000020004" pitchFamily="2" charset="-34"/>
              <a:cs typeface="DB Ozone X Bold" panose="02000506090000020004" pitchFamily="2" charset="-34"/>
            </a:endParaRPr>
          </a:p>
        </p:txBody>
      </p:sp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9138A726-D78C-4765-631D-E4EC9A32F413}"/>
              </a:ext>
            </a:extLst>
          </p:cNvPr>
          <p:cNvSpPr/>
          <p:nvPr/>
        </p:nvSpPr>
        <p:spPr>
          <a:xfrm>
            <a:off x="-18000" y="3061918"/>
            <a:ext cx="1476000" cy="792000"/>
          </a:xfrm>
          <a:prstGeom prst="round1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DB Ozone X Bold" panose="02000506090000020004" pitchFamily="2" charset="-34"/>
                <a:cs typeface="DB Ozone X Bold" panose="02000506090000020004" pitchFamily="2" charset="-34"/>
              </a:rPr>
              <a:t>ระดับโรงเรียน</a:t>
            </a:r>
            <a:endParaRPr lang="en-TH" sz="2000" b="1" dirty="0">
              <a:latin typeface="DB Ozone X Bold" panose="02000506090000020004" pitchFamily="2" charset="-34"/>
              <a:cs typeface="DB Ozone X Bold" panose="02000506090000020004" pitchFamily="2" charset="-34"/>
            </a:endParaRPr>
          </a:p>
        </p:txBody>
      </p:sp>
      <p:sp>
        <p:nvSpPr>
          <p:cNvPr id="9" name="Round Single Corner Rectangle 8">
            <a:extLst>
              <a:ext uri="{FF2B5EF4-FFF2-40B4-BE49-F238E27FC236}">
                <a16:creationId xmlns:a16="http://schemas.microsoft.com/office/drawing/2014/main" id="{A39F7865-66E1-E84C-B199-C7B547AE3795}"/>
              </a:ext>
            </a:extLst>
          </p:cNvPr>
          <p:cNvSpPr/>
          <p:nvPr/>
        </p:nvSpPr>
        <p:spPr>
          <a:xfrm>
            <a:off x="0" y="4164459"/>
            <a:ext cx="1476000" cy="792000"/>
          </a:xfrm>
          <a:prstGeom prst="round1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DB Ozone X Bold" panose="02000506090000020004" pitchFamily="2" charset="-34"/>
                <a:cs typeface="DB Ozone X Bold" panose="02000506090000020004" pitchFamily="2" charset="-34"/>
              </a:rPr>
              <a:t>ระดับผู้เรียน</a:t>
            </a:r>
            <a:endParaRPr lang="en-TH" sz="2000" b="1" dirty="0">
              <a:latin typeface="DB Ozone X Bold" panose="02000506090000020004" pitchFamily="2" charset="-34"/>
              <a:cs typeface="DB Ozone X Bold" panose="02000506090000020004" pitchFamily="2" charset="-34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B959A5F-5226-DD8E-2E35-220B5C37158A}"/>
              </a:ext>
            </a:extLst>
          </p:cNvPr>
          <p:cNvCxnSpPr/>
          <p:nvPr/>
        </p:nvCxnSpPr>
        <p:spPr>
          <a:xfrm>
            <a:off x="5347855" y="1366982"/>
            <a:ext cx="0" cy="340028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A64ECAB-AD4B-90E7-6B26-ABBAD6645D42}"/>
              </a:ext>
            </a:extLst>
          </p:cNvPr>
          <p:cNvGrpSpPr/>
          <p:nvPr/>
        </p:nvGrpSpPr>
        <p:grpSpPr>
          <a:xfrm>
            <a:off x="2191603" y="5363488"/>
            <a:ext cx="1047536" cy="1047536"/>
            <a:chOff x="2571426" y="1834209"/>
            <a:chExt cx="1475081" cy="147508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CC4300C-3FD9-BEBE-48A3-85DAF38C0635}"/>
                </a:ext>
              </a:extLst>
            </p:cNvPr>
            <p:cNvSpPr/>
            <p:nvPr/>
          </p:nvSpPr>
          <p:spPr>
            <a:xfrm>
              <a:off x="2571426" y="1834209"/>
              <a:ext cx="1475081" cy="147508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934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Ozone X" panose="02000506090000020004" pitchFamily="2" charset="-34"/>
                <a:ea typeface="+mn-ea"/>
                <a:cs typeface="DB Ozone X" panose="02000506090000020004" pitchFamily="2" charset="-34"/>
              </a:endParaRPr>
            </a:p>
          </p:txBody>
        </p: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9DDA2E78-95A4-C991-8DF2-05BF8F3ED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0531" y="1971642"/>
              <a:ext cx="1240806" cy="1240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12E48113-7459-7AAE-6AF9-ED8BF77DED35}"/>
              </a:ext>
            </a:extLst>
          </p:cNvPr>
          <p:cNvSpPr/>
          <p:nvPr/>
        </p:nvSpPr>
        <p:spPr>
          <a:xfrm>
            <a:off x="2068105" y="1648836"/>
            <a:ext cx="900000" cy="36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DB Ozone X Bold" panose="02000506090000020004" pitchFamily="2" charset="-34"/>
                <a:cs typeface="DB Ozone X Bold" panose="02000506090000020004" pitchFamily="2" charset="-34"/>
              </a:rPr>
              <a:t>ระยอง</a:t>
            </a:r>
            <a:endParaRPr lang="en-TH" sz="2000" b="1" dirty="0">
              <a:latin typeface="DB Ozone X Bold" panose="02000506090000020004" pitchFamily="2" charset="-34"/>
              <a:cs typeface="DB Ozone X Bold" panose="02000506090000020004" pitchFamily="2" charset="-34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F97371B-6070-A4BB-EF06-4D73E97F029D}"/>
              </a:ext>
            </a:extLst>
          </p:cNvPr>
          <p:cNvGrpSpPr/>
          <p:nvPr/>
        </p:nvGrpSpPr>
        <p:grpSpPr>
          <a:xfrm>
            <a:off x="1087822" y="6363155"/>
            <a:ext cx="2207561" cy="540000"/>
            <a:chOff x="8156184" y="2632060"/>
            <a:chExt cx="2207561" cy="540000"/>
          </a:xfrm>
        </p:grpSpPr>
        <p:pic>
          <p:nvPicPr>
            <p:cNvPr id="26" name="Graphic 25" descr="Social network with solid fill">
              <a:extLst>
                <a:ext uri="{FF2B5EF4-FFF2-40B4-BE49-F238E27FC236}">
                  <a16:creationId xmlns:a16="http://schemas.microsoft.com/office/drawing/2014/main" id="{4AC18B09-B03F-30A3-4D84-177C2E848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56184" y="2632060"/>
              <a:ext cx="540000" cy="5400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EFC8758-EF56-F048-A697-14B1D51D5B3A}"/>
                </a:ext>
              </a:extLst>
            </p:cNvPr>
            <p:cNvSpPr txBox="1"/>
            <p:nvPr/>
          </p:nvSpPr>
          <p:spPr>
            <a:xfrm>
              <a:off x="8696301" y="2702005"/>
              <a:ext cx="16674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000" dirty="0">
                  <a:latin typeface="DB Ozone X Bold" panose="02000506090000020004" pitchFamily="2" charset="-34"/>
                  <a:cs typeface="DB Ozone X Bold" panose="02000506090000020004" pitchFamily="2" charset="-34"/>
                </a:rPr>
                <a:t>เชื่อมต่อทุกภาคส่วน</a:t>
              </a:r>
              <a:endParaRPr lang="en-TH" sz="2000" dirty="0">
                <a:latin typeface="DB Ozone X Bold" panose="02000506090000020004" pitchFamily="2" charset="-34"/>
                <a:cs typeface="DB Ozone X Bold" panose="02000506090000020004" pitchFamily="2" charset="-34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F23D575-E689-B85B-9093-658A3C9CB46C}"/>
              </a:ext>
            </a:extLst>
          </p:cNvPr>
          <p:cNvGrpSpPr/>
          <p:nvPr/>
        </p:nvGrpSpPr>
        <p:grpSpPr>
          <a:xfrm>
            <a:off x="1087822" y="6908139"/>
            <a:ext cx="1883551" cy="540000"/>
            <a:chOff x="8156482" y="3390661"/>
            <a:chExt cx="1883551" cy="540000"/>
          </a:xfrm>
        </p:grpSpPr>
        <p:pic>
          <p:nvPicPr>
            <p:cNvPr id="31" name="Graphic 30" descr="Money with solid fill">
              <a:extLst>
                <a:ext uri="{FF2B5EF4-FFF2-40B4-BE49-F238E27FC236}">
                  <a16:creationId xmlns:a16="http://schemas.microsoft.com/office/drawing/2014/main" id="{2A878F6E-F599-7104-5F9A-B83699DC1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56482" y="3390661"/>
              <a:ext cx="540000" cy="5400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CF74F96-337D-7AE4-2A2B-D338004ABE54}"/>
                </a:ext>
              </a:extLst>
            </p:cNvPr>
            <p:cNvSpPr txBox="1"/>
            <p:nvPr/>
          </p:nvSpPr>
          <p:spPr>
            <a:xfrm>
              <a:off x="8701205" y="3463933"/>
              <a:ext cx="13388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000" b="1" dirty="0">
                  <a:latin typeface="DB Ozone X Bold" panose="02000506090000020004" pitchFamily="2" charset="-34"/>
                  <a:cs typeface="DB Ozone X Bold" panose="02000506090000020004" pitchFamily="2" charset="-34"/>
                </a:rPr>
                <a:t>ระดมทรัพยากร</a:t>
              </a:r>
              <a:endParaRPr lang="en-TH" sz="2000" b="1" dirty="0">
                <a:latin typeface="DB Ozone X Bold" panose="02000506090000020004" pitchFamily="2" charset="-34"/>
                <a:cs typeface="DB Ozone X Bold" panose="02000506090000020004" pitchFamily="2" charset="-34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A88B948-C5A2-0B7F-626D-F418DCDC6A73}"/>
              </a:ext>
            </a:extLst>
          </p:cNvPr>
          <p:cNvGrpSpPr/>
          <p:nvPr/>
        </p:nvGrpSpPr>
        <p:grpSpPr>
          <a:xfrm>
            <a:off x="1222317" y="7454793"/>
            <a:ext cx="3735426" cy="830997"/>
            <a:chOff x="8156184" y="4145595"/>
            <a:chExt cx="3735426" cy="830997"/>
          </a:xfrm>
        </p:grpSpPr>
        <p:pic>
          <p:nvPicPr>
            <p:cNvPr id="34" name="Graphic 33" descr="Bullseye with solid fill">
              <a:extLst>
                <a:ext uri="{FF2B5EF4-FFF2-40B4-BE49-F238E27FC236}">
                  <a16:creationId xmlns:a16="http://schemas.microsoft.com/office/drawing/2014/main" id="{1409DE53-38FB-86E9-1C9B-F6573AE76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6184" y="4183446"/>
              <a:ext cx="720000" cy="7200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0E98CA5-6C71-E707-5006-C40A690B1E41}"/>
                </a:ext>
              </a:extLst>
            </p:cNvPr>
            <p:cNvSpPr txBox="1"/>
            <p:nvPr/>
          </p:nvSpPr>
          <p:spPr>
            <a:xfrm>
              <a:off x="8996266" y="4145595"/>
              <a:ext cx="28953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b="1" dirty="0">
                  <a:latin typeface="DB Ozone X Bold" panose="02000506090000020004" pitchFamily="2" charset="-34"/>
                  <a:cs typeface="DB Ozone X Bold" panose="02000506090000020004" pitchFamily="2" charset="-34"/>
                </a:rPr>
                <a:t>พัฒนาเป้าหมายการเรียนรู้</a:t>
              </a:r>
            </a:p>
            <a:p>
              <a:r>
                <a:rPr lang="th-TH" sz="2400" b="1" dirty="0">
                  <a:latin typeface="DB Ozone X Bold" panose="02000506090000020004" pitchFamily="2" charset="-34"/>
                  <a:cs typeface="DB Ozone X Bold" panose="02000506090000020004" pitchFamily="2" charset="-34"/>
                </a:rPr>
                <a:t>มุ่งสู่สากลและการพัฒนา</a:t>
              </a:r>
              <a:r>
                <a:rPr lang="en-US" sz="2400" b="1" dirty="0">
                  <a:latin typeface="DB Ozone X Bold" panose="02000506090000020004" pitchFamily="2" charset="-34"/>
                  <a:cs typeface="DB Ozone X Bold" panose="02000506090000020004" pitchFamily="2" charset="-34"/>
                </a:rPr>
                <a:t> EEC</a:t>
              </a:r>
              <a:endParaRPr lang="en-TH" sz="2400" b="1" dirty="0">
                <a:latin typeface="DB Ozone X Bold" panose="02000506090000020004" pitchFamily="2" charset="-34"/>
                <a:cs typeface="DB Ozone X Bold" panose="02000506090000020004" pitchFamily="2" charset="-34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EB1B8F-BF85-2006-9ECE-8B43E5ACEF91}"/>
              </a:ext>
            </a:extLst>
          </p:cNvPr>
          <p:cNvGrpSpPr/>
          <p:nvPr/>
        </p:nvGrpSpPr>
        <p:grpSpPr>
          <a:xfrm>
            <a:off x="6217026" y="5392388"/>
            <a:ext cx="3635643" cy="720000"/>
            <a:chOff x="8156184" y="4962530"/>
            <a:chExt cx="3635643" cy="720000"/>
          </a:xfrm>
        </p:grpSpPr>
        <p:pic>
          <p:nvPicPr>
            <p:cNvPr id="37" name="Graphic 36" descr="Clipboard Partially Crossed with solid fill">
              <a:extLst>
                <a:ext uri="{FF2B5EF4-FFF2-40B4-BE49-F238E27FC236}">
                  <a16:creationId xmlns:a16="http://schemas.microsoft.com/office/drawing/2014/main" id="{CB41EFE5-E8BD-63D2-F8B3-0BC726481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156184" y="4962530"/>
              <a:ext cx="720000" cy="7200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E2A5212-EAE5-CCA5-DAF0-BE056525188E}"/>
                </a:ext>
              </a:extLst>
            </p:cNvPr>
            <p:cNvSpPr txBox="1"/>
            <p:nvPr/>
          </p:nvSpPr>
          <p:spPr>
            <a:xfrm>
              <a:off x="8997472" y="5143227"/>
              <a:ext cx="27943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b="1" dirty="0">
                  <a:latin typeface="DB Ozone X Bold" panose="02000506090000020004" pitchFamily="2" charset="-34"/>
                  <a:cs typeface="DB Ozone X Bold" panose="02000506090000020004" pitchFamily="2" charset="-34"/>
                </a:rPr>
                <a:t>จัดให้มีการประเมินผลสัมฤทธิ์</a:t>
              </a:r>
              <a:endParaRPr lang="en-TH" sz="2400" b="1" dirty="0">
                <a:latin typeface="DB Ozone X Bold" panose="02000506090000020004" pitchFamily="2" charset="-34"/>
                <a:cs typeface="DB Ozone X Bold" panose="02000506090000020004" pitchFamily="2" charset="-34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DEB1F5A-5EFF-417A-546A-BE9B5DD418C4}"/>
              </a:ext>
            </a:extLst>
          </p:cNvPr>
          <p:cNvGrpSpPr/>
          <p:nvPr/>
        </p:nvGrpSpPr>
        <p:grpSpPr>
          <a:xfrm>
            <a:off x="6220339" y="6171472"/>
            <a:ext cx="3342797" cy="720000"/>
            <a:chOff x="8159497" y="5741614"/>
            <a:chExt cx="3342797" cy="720000"/>
          </a:xfrm>
        </p:grpSpPr>
        <p:pic>
          <p:nvPicPr>
            <p:cNvPr id="40" name="Graphic 39" descr="Clipboard Badge with solid fill">
              <a:extLst>
                <a:ext uri="{FF2B5EF4-FFF2-40B4-BE49-F238E27FC236}">
                  <a16:creationId xmlns:a16="http://schemas.microsoft.com/office/drawing/2014/main" id="{721719ED-B8EA-876F-3404-CE28B9E56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159497" y="5741614"/>
              <a:ext cx="720000" cy="7200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81F8EA5-3795-C35F-FC82-C697B4181645}"/>
                </a:ext>
              </a:extLst>
            </p:cNvPr>
            <p:cNvSpPr txBox="1"/>
            <p:nvPr/>
          </p:nvSpPr>
          <p:spPr>
            <a:xfrm>
              <a:off x="9002892" y="5870781"/>
              <a:ext cx="24994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b="1" dirty="0">
                  <a:latin typeface="DB Ozone X Bold" panose="02000506090000020004" pitchFamily="2" charset="-34"/>
                  <a:cs typeface="DB Ozone X Bold" panose="02000506090000020004" pitchFamily="2" charset="-34"/>
                </a:rPr>
                <a:t>จัดให้การประเมินภายนอก</a:t>
              </a:r>
              <a:endParaRPr lang="en-TH" sz="2400" b="1" dirty="0">
                <a:latin typeface="DB Ozone X Bold" panose="02000506090000020004" pitchFamily="2" charset="-34"/>
                <a:cs typeface="DB Ozone X Bold" panose="02000506090000020004" pitchFamily="2" charset="-34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50C93E1-8EA8-CB4B-E17D-36DBD8B571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36105" y="1344840"/>
            <a:ext cx="2536316" cy="3494664"/>
          </a:xfrm>
          <a:prstGeom prst="rect">
            <a:avLst/>
          </a:prstGeom>
        </p:spPr>
      </p:pic>
      <p:pic>
        <p:nvPicPr>
          <p:cNvPr id="43" name="Picture 42" descr="A yellow cake with people around it&#10;&#10;Description automatically generated">
            <a:extLst>
              <a:ext uri="{FF2B5EF4-FFF2-40B4-BE49-F238E27FC236}">
                <a16:creationId xmlns:a16="http://schemas.microsoft.com/office/drawing/2014/main" id="{30AD6F3E-FDEE-1AD0-890B-201C7C1D00C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7" t="22632" r="35462" b="3036"/>
          <a:stretch/>
        </p:blipFill>
        <p:spPr>
          <a:xfrm>
            <a:off x="6089102" y="1720723"/>
            <a:ext cx="2865992" cy="230222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62EE54E4-7596-3F6F-09B2-5E30F53A7496}"/>
              </a:ext>
            </a:extLst>
          </p:cNvPr>
          <p:cNvSpPr/>
          <p:nvPr/>
        </p:nvSpPr>
        <p:spPr>
          <a:xfrm>
            <a:off x="5557950" y="1648836"/>
            <a:ext cx="900000" cy="3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DB Ozone X Bold" panose="02000506090000020004" pitchFamily="2" charset="-34"/>
                <a:cs typeface="DB Ozone X Bold" panose="02000506090000020004" pitchFamily="2" charset="-34"/>
              </a:rPr>
              <a:t>สตูล</a:t>
            </a:r>
            <a:endParaRPr lang="en-TH" sz="2000" b="1" dirty="0">
              <a:latin typeface="DB Ozone X Bold" panose="02000506090000020004" pitchFamily="2" charset="-34"/>
              <a:cs typeface="DB Ozone X Bold" panose="02000506090000020004" pitchFamily="2" charset="-3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D519635-7E21-47F1-CDC1-C32CAEA8F196}"/>
              </a:ext>
            </a:extLst>
          </p:cNvPr>
          <p:cNvSpPr txBox="1"/>
          <p:nvPr/>
        </p:nvSpPr>
        <p:spPr>
          <a:xfrm>
            <a:off x="6313893" y="3985091"/>
            <a:ext cx="23455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latin typeface="DB Ozone X Bold" panose="02000506090000020004" pitchFamily="2" charset="-34"/>
                <a:cs typeface="DB Ozone X Bold" panose="02000506090000020004" pitchFamily="2" charset="-34"/>
              </a:rPr>
              <a:t>ทุกภาคส่วนมีส่วนร่วมในการพัฒนา</a:t>
            </a:r>
          </a:p>
          <a:p>
            <a:r>
              <a:rPr lang="th-TH" sz="1600" b="1" dirty="0">
                <a:latin typeface="DB Ozone X Bold" panose="02000506090000020004" pitchFamily="2" charset="-34"/>
                <a:cs typeface="DB Ozone X Bold" panose="02000506090000020004" pitchFamily="2" charset="-34"/>
              </a:rPr>
              <a:t>วิชาชีพครูและบุคลากรทางการศึกษา</a:t>
            </a:r>
            <a:endParaRPr lang="en-TH" sz="1600" b="1" dirty="0">
              <a:latin typeface="DB Ozone X Bold" panose="02000506090000020004" pitchFamily="2" charset="-34"/>
              <a:cs typeface="DB Ozone X Bold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58469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F7BA81FB-1686-1687-8881-0EEF0CF9E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437" y="61120"/>
            <a:ext cx="7614003" cy="672306"/>
          </a:xfrm>
        </p:spPr>
        <p:txBody>
          <a:bodyPr/>
          <a:lstStyle/>
          <a:p>
            <a:pPr algn="r"/>
            <a:r>
              <a:rPr lang="th-TH" sz="2800" dirty="0">
                <a:solidFill>
                  <a:schemeClr val="tx1"/>
                </a:solidFill>
                <a:latin typeface="DB Ozone X" panose="02000506090000020004" pitchFamily="2" charset="-34"/>
                <a:cs typeface="DB Ozone X" panose="02000506090000020004" pitchFamily="2" charset="-34"/>
              </a:rPr>
              <a:t>ผลงานที่ผ่านมาของพื้นที่นวัตกรรมการศึกษา</a:t>
            </a:r>
            <a:endParaRPr lang="en-TH" sz="2800" dirty="0">
              <a:solidFill>
                <a:schemeClr val="tx1"/>
              </a:solidFill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  <p:sp>
        <p:nvSpPr>
          <p:cNvPr id="6" name="Slide Number Placeholder 154">
            <a:extLst>
              <a:ext uri="{FF2B5EF4-FFF2-40B4-BE49-F238E27FC236}">
                <a16:creationId xmlns:a16="http://schemas.microsoft.com/office/drawing/2014/main" id="{8247AAEE-0F12-99D4-8DC1-3FE9B2B6A96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smtClean="0">
                <a:latin typeface="DB Ozone X" panose="02000506090000020004" pitchFamily="2" charset="-34"/>
                <a:cs typeface="DB Ozone X" panose="02000506090000020004" pitchFamily="2" charset="-34"/>
              </a:rPr>
              <a:t>6</a:t>
            </a:fld>
            <a:endParaRPr lang="en" sz="1400"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4B0A3B2-544A-9823-4B91-E1279C22CA9E}"/>
              </a:ext>
            </a:extLst>
          </p:cNvPr>
          <p:cNvGrpSpPr/>
          <p:nvPr/>
        </p:nvGrpSpPr>
        <p:grpSpPr>
          <a:xfrm>
            <a:off x="1828799" y="733426"/>
            <a:ext cx="7103640" cy="481809"/>
            <a:chOff x="-2269984" y="841499"/>
            <a:chExt cx="7103640" cy="48180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5FFE90E-783C-2FA9-8C3D-8D77CB44D4FF}"/>
                </a:ext>
              </a:extLst>
            </p:cNvPr>
            <p:cNvSpPr/>
            <p:nvPr/>
          </p:nvSpPr>
          <p:spPr>
            <a:xfrm>
              <a:off x="-2269983" y="841499"/>
              <a:ext cx="7103639" cy="48180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>
                <a:latin typeface="DB Ozone X" panose="02000506090000020004" pitchFamily="2" charset="-34"/>
                <a:cs typeface="DB Ozone X" panose="02000506090000020004" pitchFamily="2" charset="-3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BDF8B45-1CCE-3EBF-8D21-A53083FFEABA}"/>
                </a:ext>
              </a:extLst>
            </p:cNvPr>
            <p:cNvSpPr txBox="1"/>
            <p:nvPr/>
          </p:nvSpPr>
          <p:spPr>
            <a:xfrm>
              <a:off x="-2269984" y="875150"/>
              <a:ext cx="710363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ปรับการเรียน เปลี่ยนการสอน...ตัวอย่างของครูที่ผ่าน </a:t>
              </a:r>
              <a:r>
                <a:rPr lang="en-US" sz="2200" b="1" dirty="0" err="1">
                  <a:solidFill>
                    <a:schemeClr val="tx1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Satun</a:t>
              </a:r>
              <a:r>
                <a:rPr lang="en-US" sz="2200" b="1" dirty="0">
                  <a:solidFill>
                    <a:schemeClr val="tx1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 Coaching Forum</a:t>
              </a:r>
              <a:endParaRPr lang="en-TH" sz="2200" b="1" dirty="0">
                <a:solidFill>
                  <a:schemeClr val="tx1"/>
                </a:solidFill>
                <a:latin typeface="DB Ozone X Bold" panose="02000506090000020004" pitchFamily="2" charset="-34"/>
                <a:cs typeface="DB Ozone X Bold" panose="02000506090000020004" pitchFamily="2" charset="-34"/>
              </a:endParaRPr>
            </a:p>
          </p:txBody>
        </p:sp>
      </p:grpSp>
      <p:sp>
        <p:nvSpPr>
          <p:cNvPr id="2" name="Round Single Corner Rectangle 1">
            <a:extLst>
              <a:ext uri="{FF2B5EF4-FFF2-40B4-BE49-F238E27FC236}">
                <a16:creationId xmlns:a16="http://schemas.microsoft.com/office/drawing/2014/main" id="{2EDFEBCE-B3C1-EEAE-D24F-D087199028C2}"/>
              </a:ext>
            </a:extLst>
          </p:cNvPr>
          <p:cNvSpPr/>
          <p:nvPr/>
        </p:nvSpPr>
        <p:spPr>
          <a:xfrm>
            <a:off x="0" y="856836"/>
            <a:ext cx="1440000" cy="792000"/>
          </a:xfrm>
          <a:prstGeom prst="round1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DB Ozone X Bold" panose="02000506090000020004" pitchFamily="2" charset="-34"/>
                <a:cs typeface="DB Ozone X Bold" panose="02000506090000020004" pitchFamily="2" charset="-34"/>
              </a:rPr>
              <a:t>ระดับนโยบาย</a:t>
            </a:r>
            <a:endParaRPr lang="en-TH" sz="2000" b="1" dirty="0">
              <a:latin typeface="DB Ozone X Bold" panose="02000506090000020004" pitchFamily="2" charset="-34"/>
              <a:cs typeface="DB Ozone X Bold" panose="02000506090000020004" pitchFamily="2" charset="-34"/>
            </a:endParaRPr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54A73CC1-BA3C-8043-66BA-44B27A948965}"/>
              </a:ext>
            </a:extLst>
          </p:cNvPr>
          <p:cNvSpPr/>
          <p:nvPr/>
        </p:nvSpPr>
        <p:spPr>
          <a:xfrm>
            <a:off x="0" y="1959377"/>
            <a:ext cx="1476000" cy="792000"/>
          </a:xfrm>
          <a:prstGeom prst="round1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DB Ozone X Bold" panose="02000506090000020004" pitchFamily="2" charset="-34"/>
                <a:cs typeface="DB Ozone X Bold" panose="02000506090000020004" pitchFamily="2" charset="-34"/>
              </a:rPr>
              <a:t>ระดับพื้นที่</a:t>
            </a:r>
            <a:endParaRPr lang="en-TH" sz="2000" b="1" dirty="0">
              <a:latin typeface="DB Ozone X Bold" panose="02000506090000020004" pitchFamily="2" charset="-34"/>
              <a:cs typeface="DB Ozone X Bold" panose="02000506090000020004" pitchFamily="2" charset="-34"/>
            </a:endParaRPr>
          </a:p>
        </p:txBody>
      </p:sp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9138A726-D78C-4765-631D-E4EC9A32F413}"/>
              </a:ext>
            </a:extLst>
          </p:cNvPr>
          <p:cNvSpPr/>
          <p:nvPr/>
        </p:nvSpPr>
        <p:spPr>
          <a:xfrm>
            <a:off x="-18000" y="3061918"/>
            <a:ext cx="1476000" cy="792000"/>
          </a:xfrm>
          <a:prstGeom prst="round1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DB Ozone X Bold" panose="02000506090000020004" pitchFamily="2" charset="-34"/>
                <a:cs typeface="DB Ozone X Bold" panose="02000506090000020004" pitchFamily="2" charset="-34"/>
              </a:rPr>
              <a:t>ระดับโรงเรียน</a:t>
            </a:r>
            <a:endParaRPr lang="en-TH" sz="2000" b="1" dirty="0">
              <a:latin typeface="DB Ozone X Bold" panose="02000506090000020004" pitchFamily="2" charset="-34"/>
              <a:cs typeface="DB Ozone X Bold" panose="02000506090000020004" pitchFamily="2" charset="-34"/>
            </a:endParaRPr>
          </a:p>
        </p:txBody>
      </p:sp>
      <p:sp>
        <p:nvSpPr>
          <p:cNvPr id="9" name="Round Single Corner Rectangle 8">
            <a:extLst>
              <a:ext uri="{FF2B5EF4-FFF2-40B4-BE49-F238E27FC236}">
                <a16:creationId xmlns:a16="http://schemas.microsoft.com/office/drawing/2014/main" id="{A39F7865-66E1-E84C-B199-C7B547AE3795}"/>
              </a:ext>
            </a:extLst>
          </p:cNvPr>
          <p:cNvSpPr/>
          <p:nvPr/>
        </p:nvSpPr>
        <p:spPr>
          <a:xfrm>
            <a:off x="0" y="4164459"/>
            <a:ext cx="1476000" cy="792000"/>
          </a:xfrm>
          <a:prstGeom prst="round1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DB Ozone X Bold" panose="02000506090000020004" pitchFamily="2" charset="-34"/>
                <a:cs typeface="DB Ozone X Bold" panose="02000506090000020004" pitchFamily="2" charset="-34"/>
              </a:rPr>
              <a:t>ระดับผู้เรียน</a:t>
            </a:r>
            <a:endParaRPr lang="en-TH" sz="2000" b="1" dirty="0">
              <a:latin typeface="DB Ozone X Bold" panose="02000506090000020004" pitchFamily="2" charset="-34"/>
              <a:cs typeface="DB Ozone X Bold" panose="02000506090000020004" pitchFamily="2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F4D2C1-D7E0-F650-D344-DCA4776C8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496" y="1074103"/>
            <a:ext cx="7614003" cy="389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94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F7BA81FB-1686-1687-8881-0EEF0CF9E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437" y="61120"/>
            <a:ext cx="7614003" cy="672306"/>
          </a:xfrm>
        </p:spPr>
        <p:txBody>
          <a:bodyPr/>
          <a:lstStyle/>
          <a:p>
            <a:pPr algn="r"/>
            <a:r>
              <a:rPr lang="th-TH" sz="2800" dirty="0">
                <a:solidFill>
                  <a:schemeClr val="tx1"/>
                </a:solidFill>
                <a:latin typeface="DB Ozone X" panose="02000506090000020004" pitchFamily="2" charset="-34"/>
                <a:cs typeface="DB Ozone X" panose="02000506090000020004" pitchFamily="2" charset="-34"/>
              </a:rPr>
              <a:t>ผลงานที่ผ่านมาของพื้นที่นวัตกรรมการศึกษา</a:t>
            </a:r>
            <a:endParaRPr lang="en-TH" sz="2800" dirty="0">
              <a:solidFill>
                <a:schemeClr val="tx1"/>
              </a:solidFill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  <p:sp>
        <p:nvSpPr>
          <p:cNvPr id="6" name="Slide Number Placeholder 154">
            <a:extLst>
              <a:ext uri="{FF2B5EF4-FFF2-40B4-BE49-F238E27FC236}">
                <a16:creationId xmlns:a16="http://schemas.microsoft.com/office/drawing/2014/main" id="{8247AAEE-0F12-99D4-8DC1-3FE9B2B6A96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smtClean="0">
                <a:latin typeface="DB Ozone X" panose="02000506090000020004" pitchFamily="2" charset="-34"/>
                <a:cs typeface="DB Ozone X" panose="02000506090000020004" pitchFamily="2" charset="-34"/>
              </a:rPr>
              <a:t>7</a:t>
            </a:fld>
            <a:endParaRPr lang="en" sz="1400"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4B0A3B2-544A-9823-4B91-E1279C22CA9E}"/>
              </a:ext>
            </a:extLst>
          </p:cNvPr>
          <p:cNvGrpSpPr/>
          <p:nvPr/>
        </p:nvGrpSpPr>
        <p:grpSpPr>
          <a:xfrm>
            <a:off x="1828799" y="733426"/>
            <a:ext cx="7103640" cy="495316"/>
            <a:chOff x="-2269984" y="841499"/>
            <a:chExt cx="7103640" cy="49531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5FFE90E-783C-2FA9-8C3D-8D77CB44D4FF}"/>
                </a:ext>
              </a:extLst>
            </p:cNvPr>
            <p:cNvSpPr/>
            <p:nvPr/>
          </p:nvSpPr>
          <p:spPr>
            <a:xfrm>
              <a:off x="-2269983" y="841499"/>
              <a:ext cx="7103639" cy="48180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>
                <a:latin typeface="DB Ozone X" panose="02000506090000020004" pitchFamily="2" charset="-34"/>
                <a:cs typeface="DB Ozone X" panose="02000506090000020004" pitchFamily="2" charset="-3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BDF8B45-1CCE-3EBF-8D21-A53083FFEABA}"/>
                </a:ext>
              </a:extLst>
            </p:cNvPr>
            <p:cNvSpPr txBox="1"/>
            <p:nvPr/>
          </p:nvSpPr>
          <p:spPr>
            <a:xfrm>
              <a:off x="-2269984" y="875150"/>
              <a:ext cx="71036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เริ่มเห็นสัญญาณทางบวกบางด้าน</a:t>
              </a:r>
              <a:endParaRPr lang="en-TH" sz="2400" b="1" dirty="0">
                <a:solidFill>
                  <a:schemeClr val="tx1"/>
                </a:solidFill>
                <a:latin typeface="DB Ozone X Bold" panose="02000506090000020004" pitchFamily="2" charset="-34"/>
                <a:cs typeface="DB Ozone X Bold" panose="02000506090000020004" pitchFamily="2" charset="-34"/>
              </a:endParaRPr>
            </a:p>
          </p:txBody>
        </p:sp>
      </p:grpSp>
      <p:sp>
        <p:nvSpPr>
          <p:cNvPr id="2" name="Round Single Corner Rectangle 1">
            <a:extLst>
              <a:ext uri="{FF2B5EF4-FFF2-40B4-BE49-F238E27FC236}">
                <a16:creationId xmlns:a16="http://schemas.microsoft.com/office/drawing/2014/main" id="{2EDFEBCE-B3C1-EEAE-D24F-D087199028C2}"/>
              </a:ext>
            </a:extLst>
          </p:cNvPr>
          <p:cNvSpPr/>
          <p:nvPr/>
        </p:nvSpPr>
        <p:spPr>
          <a:xfrm>
            <a:off x="0" y="856836"/>
            <a:ext cx="1440000" cy="792000"/>
          </a:xfrm>
          <a:prstGeom prst="round1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DB Ozone X Bold" panose="02000506090000020004" pitchFamily="2" charset="-34"/>
                <a:cs typeface="DB Ozone X Bold" panose="02000506090000020004" pitchFamily="2" charset="-34"/>
              </a:rPr>
              <a:t>ระดับนโยบาย</a:t>
            </a:r>
            <a:endParaRPr lang="en-TH" sz="2000" b="1" dirty="0">
              <a:latin typeface="DB Ozone X Bold" panose="02000506090000020004" pitchFamily="2" charset="-34"/>
              <a:cs typeface="DB Ozone X Bold" panose="02000506090000020004" pitchFamily="2" charset="-34"/>
            </a:endParaRPr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54A73CC1-BA3C-8043-66BA-44B27A948965}"/>
              </a:ext>
            </a:extLst>
          </p:cNvPr>
          <p:cNvSpPr/>
          <p:nvPr/>
        </p:nvSpPr>
        <p:spPr>
          <a:xfrm>
            <a:off x="0" y="1959377"/>
            <a:ext cx="1476000" cy="792000"/>
          </a:xfrm>
          <a:prstGeom prst="round1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DB Ozone X Bold" panose="02000506090000020004" pitchFamily="2" charset="-34"/>
                <a:cs typeface="DB Ozone X Bold" panose="02000506090000020004" pitchFamily="2" charset="-34"/>
              </a:rPr>
              <a:t>ระดับพื้นที่</a:t>
            </a:r>
            <a:endParaRPr lang="en-TH" sz="2000" b="1" dirty="0">
              <a:latin typeface="DB Ozone X Bold" panose="02000506090000020004" pitchFamily="2" charset="-34"/>
              <a:cs typeface="DB Ozone X Bold" panose="02000506090000020004" pitchFamily="2" charset="-34"/>
            </a:endParaRPr>
          </a:p>
        </p:txBody>
      </p:sp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9138A726-D78C-4765-631D-E4EC9A32F413}"/>
              </a:ext>
            </a:extLst>
          </p:cNvPr>
          <p:cNvSpPr/>
          <p:nvPr/>
        </p:nvSpPr>
        <p:spPr>
          <a:xfrm>
            <a:off x="-18000" y="3061918"/>
            <a:ext cx="1476000" cy="792000"/>
          </a:xfrm>
          <a:prstGeom prst="round1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DB Ozone X Bold" panose="02000506090000020004" pitchFamily="2" charset="-34"/>
                <a:cs typeface="DB Ozone X Bold" panose="02000506090000020004" pitchFamily="2" charset="-34"/>
              </a:rPr>
              <a:t>ระดับโรงเรียน</a:t>
            </a:r>
            <a:endParaRPr lang="en-TH" sz="2000" b="1" dirty="0">
              <a:latin typeface="DB Ozone X Bold" panose="02000506090000020004" pitchFamily="2" charset="-34"/>
              <a:cs typeface="DB Ozone X Bold" panose="02000506090000020004" pitchFamily="2" charset="-34"/>
            </a:endParaRPr>
          </a:p>
        </p:txBody>
      </p:sp>
      <p:sp>
        <p:nvSpPr>
          <p:cNvPr id="9" name="Round Single Corner Rectangle 8">
            <a:extLst>
              <a:ext uri="{FF2B5EF4-FFF2-40B4-BE49-F238E27FC236}">
                <a16:creationId xmlns:a16="http://schemas.microsoft.com/office/drawing/2014/main" id="{A39F7865-66E1-E84C-B199-C7B547AE3795}"/>
              </a:ext>
            </a:extLst>
          </p:cNvPr>
          <p:cNvSpPr/>
          <p:nvPr/>
        </p:nvSpPr>
        <p:spPr>
          <a:xfrm>
            <a:off x="0" y="4164459"/>
            <a:ext cx="1476000" cy="792000"/>
          </a:xfrm>
          <a:prstGeom prst="round1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DB Ozone X Bold" panose="02000506090000020004" pitchFamily="2" charset="-34"/>
                <a:cs typeface="DB Ozone X Bold" panose="02000506090000020004" pitchFamily="2" charset="-34"/>
              </a:rPr>
              <a:t>ระดับผู้เรียน</a:t>
            </a:r>
            <a:endParaRPr lang="en-TH" sz="2000" b="1" dirty="0">
              <a:latin typeface="DB Ozone X Bold" panose="02000506090000020004" pitchFamily="2" charset="-34"/>
              <a:cs typeface="DB Ozone X Bold" panose="02000506090000020004" pitchFamily="2" charset="-34"/>
            </a:endParaRPr>
          </a:p>
        </p:txBody>
      </p:sp>
      <p:pic>
        <p:nvPicPr>
          <p:cNvPr id="1026" name="Picture 2" descr="Hand drawn back to school illustration">
            <a:extLst>
              <a:ext uri="{FF2B5EF4-FFF2-40B4-BE49-F238E27FC236}">
                <a16:creationId xmlns:a16="http://schemas.microsoft.com/office/drawing/2014/main" id="{86B3D9DC-E4E7-B23F-C3AE-8EE717998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516" y="3144098"/>
            <a:ext cx="1419639" cy="141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A1BF09-39B2-1FAE-7024-BCC3E11899F3}"/>
              </a:ext>
            </a:extLst>
          </p:cNvPr>
          <p:cNvSpPr txBox="1"/>
          <p:nvPr/>
        </p:nvSpPr>
        <p:spPr>
          <a:xfrm>
            <a:off x="4025118" y="1472922"/>
            <a:ext cx="271099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latin typeface="DB Ozone X Bold" panose="02000506090000020004" pitchFamily="2" charset="-34"/>
                <a:cs typeface="DB Ozone X Bold" panose="02000506090000020004" pitchFamily="2" charset="-34"/>
              </a:rPr>
              <a:t>เด็กส่วนใหญ่มีความสุขขึ้น</a:t>
            </a:r>
            <a:endParaRPr lang="en-US" sz="2400" b="1" dirty="0">
              <a:latin typeface="DB Ozone X Bold" panose="02000506090000020004" pitchFamily="2" charset="-34"/>
              <a:cs typeface="DB Ozone X Bold" panose="02000506090000020004" pitchFamily="2" charset="-34"/>
            </a:endParaRPr>
          </a:p>
          <a:p>
            <a:r>
              <a:rPr lang="th-TH" sz="2000" dirty="0">
                <a:latin typeface="DB Ozone X" panose="02000506090000020004" pitchFamily="2" charset="-34"/>
                <a:cs typeface="DB Ozone X" panose="02000506090000020004" pitchFamily="2" charset="-34"/>
              </a:rPr>
              <a:t>การสอนให้เรียนรู้จากการปฏิบัติจริง</a:t>
            </a:r>
          </a:p>
          <a:p>
            <a:r>
              <a:rPr lang="th-TH" sz="2000" dirty="0">
                <a:latin typeface="DB Ozone X" panose="02000506090000020004" pitchFamily="2" charset="-34"/>
                <a:cs typeface="DB Ozone X" panose="02000506090000020004" pitchFamily="2" charset="-34"/>
              </a:rPr>
              <a:t>สื่อการสอนหลากหลาย</a:t>
            </a:r>
          </a:p>
          <a:p>
            <a:r>
              <a:rPr lang="th-TH" sz="2000" dirty="0">
                <a:latin typeface="DB Ozone X" panose="02000506090000020004" pitchFamily="2" charset="-34"/>
                <a:cs typeface="DB Ozone X" panose="02000506090000020004" pitchFamily="2" charset="-34"/>
              </a:rPr>
              <a:t>การประเมินที่ไม่ใช่ข้อสอบ</a:t>
            </a:r>
            <a:endParaRPr lang="en-TH" sz="1800" dirty="0"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  <p:pic>
        <p:nvPicPr>
          <p:cNvPr id="1028" name="Picture 4" descr="Flat back to school illustration with students">
            <a:extLst>
              <a:ext uri="{FF2B5EF4-FFF2-40B4-BE49-F238E27FC236}">
                <a16:creationId xmlns:a16="http://schemas.microsoft.com/office/drawing/2014/main" id="{F7AE7A37-A2AE-7ECE-08CA-3F24230BC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1448694"/>
            <a:ext cx="2079203" cy="138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575443-54C4-5B32-7A1E-918248423262}"/>
              </a:ext>
            </a:extLst>
          </p:cNvPr>
          <p:cNvSpPr txBox="1"/>
          <p:nvPr/>
        </p:nvSpPr>
        <p:spPr>
          <a:xfrm>
            <a:off x="3395640" y="3303123"/>
            <a:ext cx="34612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latin typeface="DB Ozone X Bold" panose="02000506090000020004" pitchFamily="2" charset="-34"/>
                <a:cs typeface="DB Ozone X Bold" panose="02000506090000020004" pitchFamily="2" charset="-34"/>
              </a:rPr>
              <a:t>เด็กกลุ่มอ่อนเข้าใจในการเรียนมากขึ้น</a:t>
            </a:r>
            <a:endParaRPr lang="en-US" sz="2400" b="1" dirty="0">
              <a:latin typeface="DB Ozone X Bold" panose="02000506090000020004" pitchFamily="2" charset="-34"/>
              <a:cs typeface="DB Ozone X Bold" panose="02000506090000020004" pitchFamily="2" charset="-34"/>
            </a:endParaRPr>
          </a:p>
          <a:p>
            <a:r>
              <a:rPr lang="th-TH" sz="2000" dirty="0">
                <a:latin typeface="DB Ozone X" panose="02000506090000020004" pitchFamily="2" charset="-34"/>
                <a:cs typeface="DB Ozone X" panose="02000506090000020004" pitchFamily="2" charset="-34"/>
              </a:rPr>
              <a:t>ครูจัดกิจกรรมที่หลายหลายแก่นักเรียน</a:t>
            </a:r>
          </a:p>
          <a:p>
            <a:r>
              <a:rPr lang="th-TH" sz="2000" dirty="0">
                <a:latin typeface="DB Ozone X" panose="02000506090000020004" pitchFamily="2" charset="-34"/>
                <a:cs typeface="DB Ozone X" panose="02000506090000020004" pitchFamily="2" charset="-34"/>
              </a:rPr>
              <a:t>นักเรียนอ่อนได้แสดงศักยภาพที่ตนถนัด</a:t>
            </a:r>
            <a:endParaRPr lang="en-TH" sz="1800" dirty="0"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1BA391-68F3-E1F3-C59F-73C603CD211B}"/>
              </a:ext>
            </a:extLst>
          </p:cNvPr>
          <p:cNvGrpSpPr/>
          <p:nvPr/>
        </p:nvGrpSpPr>
        <p:grpSpPr>
          <a:xfrm>
            <a:off x="6856844" y="1660441"/>
            <a:ext cx="2075594" cy="2623590"/>
            <a:chOff x="6856844" y="1472923"/>
            <a:chExt cx="2075594" cy="262359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74B5019-620F-3FFD-58E9-0F897544D0D2}"/>
                </a:ext>
              </a:extLst>
            </p:cNvPr>
            <p:cNvSpPr/>
            <p:nvPr/>
          </p:nvSpPr>
          <p:spPr>
            <a:xfrm>
              <a:off x="6856844" y="1472923"/>
              <a:ext cx="2075594" cy="262359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/>
            </a:p>
          </p:txBody>
        </p:sp>
        <p:pic>
          <p:nvPicPr>
            <p:cNvPr id="1030" name="Picture 6" descr="Realistic test paper composition with pencil and stack of students paperwork with marks and correct answers">
              <a:extLst>
                <a:ext uri="{FF2B5EF4-FFF2-40B4-BE49-F238E27FC236}">
                  <a16:creationId xmlns:a16="http://schemas.microsoft.com/office/drawing/2014/main" id="{7E54B445-EC86-980F-3A7B-B068906365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1" y="1521137"/>
              <a:ext cx="1050613" cy="1050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61F3DB-1371-7106-4B4F-A37D1FA29534}"/>
                </a:ext>
              </a:extLst>
            </p:cNvPr>
            <p:cNvSpPr txBox="1"/>
            <p:nvPr/>
          </p:nvSpPr>
          <p:spPr>
            <a:xfrm>
              <a:off x="6898402" y="2510523"/>
              <a:ext cx="1988045" cy="1415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1800" b="1" dirty="0">
                  <a:solidFill>
                    <a:srgbClr val="C00000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ด้านผลสัมฤทธิ์ </a:t>
              </a:r>
              <a:endParaRPr lang="en-US" sz="1800" b="1" dirty="0">
                <a:solidFill>
                  <a:srgbClr val="C00000"/>
                </a:solidFill>
                <a:latin typeface="DB Ozone X Bold" panose="02000506090000020004" pitchFamily="2" charset="-34"/>
                <a:cs typeface="DB Ozone X Bold" panose="02000506090000020004" pitchFamily="2" charset="-34"/>
              </a:endParaRPr>
            </a:p>
            <a:p>
              <a:pPr algn="ctr"/>
              <a:r>
                <a:rPr lang="th-TH" sz="1800" b="1" dirty="0">
                  <a:solidFill>
                    <a:srgbClr val="C00000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(</a:t>
              </a:r>
              <a:r>
                <a:rPr lang="en-TH" sz="1800" b="1" dirty="0">
                  <a:solidFill>
                    <a:srgbClr val="C00000"/>
                  </a:solidFill>
                  <a:latin typeface="DB Ozone X Bold" panose="02000506090000020004" pitchFamily="2" charset="-34"/>
                  <a:cs typeface="DB Ozone X Bold" panose="02000506090000020004" pitchFamily="2" charset="-34"/>
                </a:rPr>
                <a:t>NT ; O-NET)</a:t>
              </a:r>
            </a:p>
            <a:p>
              <a:pPr algn="ctr"/>
              <a:endParaRPr lang="en-TH" sz="1800" b="1" dirty="0">
                <a:solidFill>
                  <a:srgbClr val="C00000"/>
                </a:solidFill>
                <a:latin typeface="DB Ozone X Bold" panose="02000506090000020004" pitchFamily="2" charset="-34"/>
                <a:cs typeface="DB Ozone X Bold" panose="02000506090000020004" pitchFamily="2" charset="-34"/>
              </a:endParaRPr>
            </a:p>
            <a:p>
              <a:pPr algn="ctr"/>
              <a:r>
                <a:rPr lang="th-TH" sz="1600" dirty="0">
                  <a:solidFill>
                    <a:srgbClr val="C00000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ยังไม่สามารถยกระดับได้มากนัก</a:t>
              </a:r>
              <a:endParaRPr lang="en-US" sz="1600" dirty="0">
                <a:solidFill>
                  <a:srgbClr val="C00000"/>
                </a:solidFill>
                <a:latin typeface="DB Ozone X" panose="02000506090000020004" pitchFamily="2" charset="-34"/>
                <a:cs typeface="DB Ozone X" panose="02000506090000020004" pitchFamily="2" charset="-34"/>
              </a:endParaRPr>
            </a:p>
            <a:p>
              <a:pPr algn="ctr"/>
              <a:r>
                <a:rPr lang="th-TH" sz="1600" dirty="0">
                  <a:solidFill>
                    <a:srgbClr val="C00000"/>
                  </a:solidFill>
                  <a:latin typeface="DB Ozone X" panose="02000506090000020004" pitchFamily="2" charset="-34"/>
                  <a:cs typeface="DB Ozone X" panose="02000506090000020004" pitchFamily="2" charset="-34"/>
                </a:rPr>
                <a:t>ดีขึ้นบางวิชา ในบางจังหวัด</a:t>
              </a:r>
              <a:endParaRPr lang="en-TH" sz="1600" dirty="0">
                <a:solidFill>
                  <a:srgbClr val="C00000"/>
                </a:solidFill>
                <a:latin typeface="DB Ozone X" panose="02000506090000020004" pitchFamily="2" charset="-34"/>
                <a:cs typeface="DB Ozone X" panose="0200050609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1121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36A6BAEA-4E81-48EA-E867-44E62E419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437" y="61120"/>
            <a:ext cx="7614003" cy="672306"/>
          </a:xfrm>
        </p:spPr>
        <p:txBody>
          <a:bodyPr/>
          <a:lstStyle/>
          <a:p>
            <a:pPr algn="r"/>
            <a:r>
              <a:rPr lang="th-TH" sz="2400" dirty="0">
                <a:solidFill>
                  <a:schemeClr val="tx1"/>
                </a:solidFill>
                <a:latin typeface="DB Ozone X" panose="02000506090000020004" pitchFamily="2" charset="-34"/>
                <a:cs typeface="DB Ozone X" panose="02000506090000020004" pitchFamily="2" charset="-34"/>
              </a:rPr>
              <a:t>พื้นที่นวัตกรรมการศึกษาต้องพัฒนาต่อเนื่อง แต่มีข้อจำกัดทางงบประมาณ</a:t>
            </a:r>
            <a:endParaRPr lang="en-TH" sz="2400" dirty="0">
              <a:solidFill>
                <a:schemeClr val="tx1"/>
              </a:solidFill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E6775D-692A-1537-9818-A3B7D82D015B}"/>
              </a:ext>
            </a:extLst>
          </p:cNvPr>
          <p:cNvGrpSpPr/>
          <p:nvPr/>
        </p:nvGrpSpPr>
        <p:grpSpPr>
          <a:xfrm>
            <a:off x="658190" y="1321926"/>
            <a:ext cx="1800000" cy="1800000"/>
            <a:chOff x="756213" y="1279244"/>
            <a:chExt cx="1800000" cy="1800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43C785E-26C9-4080-C0B8-29958E5DED51}"/>
                </a:ext>
              </a:extLst>
            </p:cNvPr>
            <p:cNvGrpSpPr/>
            <p:nvPr/>
          </p:nvGrpSpPr>
          <p:grpSpPr>
            <a:xfrm>
              <a:off x="756213" y="1279244"/>
              <a:ext cx="1800000" cy="1800000"/>
              <a:chOff x="779362" y="1279244"/>
              <a:chExt cx="1800000" cy="1800000"/>
            </a:xfrm>
          </p:grpSpPr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669D0ECC-C8E2-E20C-20FE-16BC00502E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362" y="1279244"/>
                <a:ext cx="1800000" cy="1800000"/>
              </a:xfrm>
              <a:prstGeom prst="rect">
                <a:avLst/>
              </a:prstGeom>
            </p:spPr>
          </p:pic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6EEC96A8-4079-F2A6-D989-1D3EF898FC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59362" y="2083443"/>
                <a:ext cx="720000" cy="720000"/>
              </a:xfrm>
              <a:prstGeom prst="rect">
                <a:avLst/>
              </a:prstGeom>
            </p:spPr>
          </p:pic>
        </p:grp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7B2EDC73-241E-8F11-0835-4E580156A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8437" y="1723443"/>
              <a:ext cx="720000" cy="720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374E75-0B1C-BDF9-FA92-A69421A0EB3E}"/>
              </a:ext>
            </a:extLst>
          </p:cNvPr>
          <p:cNvGrpSpPr/>
          <p:nvPr/>
        </p:nvGrpSpPr>
        <p:grpSpPr>
          <a:xfrm>
            <a:off x="3643425" y="1321926"/>
            <a:ext cx="1800000" cy="1800000"/>
            <a:chOff x="3672000" y="1267670"/>
            <a:chExt cx="1800000" cy="18000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E29544D-FE8E-7303-A86B-151C1B728E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72000" y="1267670"/>
              <a:ext cx="1800000" cy="1800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>
                <a:latin typeface="DB Ozone X" panose="02000506090000020004" pitchFamily="2" charset="-34"/>
                <a:cs typeface="DB Ozone X" panose="02000506090000020004" pitchFamily="2" charset="-34"/>
              </a:endParaRPr>
            </a:p>
          </p:txBody>
        </p: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B8ED936B-D78C-019B-4331-3455F5D24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14000" y="1513869"/>
              <a:ext cx="1116000" cy="1116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9C971C8-2AAF-3DBB-970B-1BF1AEE8B10E}"/>
              </a:ext>
            </a:extLst>
          </p:cNvPr>
          <p:cNvGrpSpPr/>
          <p:nvPr/>
        </p:nvGrpSpPr>
        <p:grpSpPr>
          <a:xfrm>
            <a:off x="6628660" y="1321926"/>
            <a:ext cx="1800000" cy="1800000"/>
            <a:chOff x="6912760" y="1171869"/>
            <a:chExt cx="1800000" cy="1800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43E3FBE-D837-073C-1427-7A8278A5C2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12760" y="1171869"/>
              <a:ext cx="1800000" cy="1800000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>
                <a:latin typeface="DB Ozone X" panose="02000506090000020004" pitchFamily="2" charset="-34"/>
                <a:cs typeface="DB Ozone X" panose="02000506090000020004" pitchFamily="2" charset="-34"/>
              </a:endParaRPr>
            </a:p>
          </p:txBody>
        </p:sp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95A4506F-7519-8724-C7CE-98213BFDC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72760" y="1491750"/>
              <a:ext cx="1080000" cy="108000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AB0A7CF-02F9-F6C6-007D-73173078D79F}"/>
              </a:ext>
            </a:extLst>
          </p:cNvPr>
          <p:cNvSpPr txBox="1"/>
          <p:nvPr/>
        </p:nvSpPr>
        <p:spPr>
          <a:xfrm>
            <a:off x="201671" y="3225616"/>
            <a:ext cx="27574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b="1" dirty="0">
                <a:latin typeface="DB Ozone X Bold" panose="02000506090000020004" pitchFamily="2" charset="-34"/>
                <a:cs typeface="DB Ozone X Bold" panose="02000506090000020004" pitchFamily="2" charset="-34"/>
              </a:rPr>
              <a:t>ปัจจุบันใช้งบประมาณของรัฐเป็นหลัก</a:t>
            </a:r>
          </a:p>
          <a:p>
            <a:pPr algn="ctr"/>
            <a:r>
              <a:rPr lang="th-TH" sz="2000" dirty="0">
                <a:latin typeface="DB Ozone X" panose="02000506090000020004" pitchFamily="2" charset="-34"/>
                <a:cs typeface="DB Ozone X" panose="02000506090000020004" pitchFamily="2" charset="-34"/>
              </a:rPr>
              <a:t>ไม่คล่องตัว ไม่เพียงพอ</a:t>
            </a:r>
          </a:p>
          <a:p>
            <a:pPr algn="ctr"/>
            <a:r>
              <a:rPr lang="th-TH" sz="2000" dirty="0">
                <a:latin typeface="DB Ozone X" panose="02000506090000020004" pitchFamily="2" charset="-34"/>
                <a:cs typeface="DB Ozone X" panose="02000506090000020004" pitchFamily="2" charset="-34"/>
              </a:rPr>
              <a:t>ต่อการปฏิรูปอย่างก้าวกระโดด</a:t>
            </a:r>
            <a:endParaRPr lang="en-TH" sz="2000" dirty="0"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4C73D9-D526-F543-BDB6-9CF3A1F196B8}"/>
              </a:ext>
            </a:extLst>
          </p:cNvPr>
          <p:cNvSpPr txBox="1"/>
          <p:nvPr/>
        </p:nvSpPr>
        <p:spPr>
          <a:xfrm>
            <a:off x="3043656" y="3225616"/>
            <a:ext cx="29995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b="1" dirty="0">
                <a:latin typeface="DB Ozone X Bold" panose="02000506090000020004" pitchFamily="2" charset="-34"/>
                <a:cs typeface="DB Ozone X Bold" panose="02000506090000020004" pitchFamily="2" charset="-34"/>
              </a:rPr>
              <a:t>ศักยภาพการระดมทรัพยากร</a:t>
            </a:r>
          </a:p>
          <a:p>
            <a:pPr algn="ctr"/>
            <a:r>
              <a:rPr lang="th-TH" sz="2000" b="1" dirty="0">
                <a:latin typeface="DB Ozone X Bold" panose="02000506090000020004" pitchFamily="2" charset="-34"/>
                <a:cs typeface="DB Ozone X Bold" panose="02000506090000020004" pitchFamily="2" charset="-34"/>
              </a:rPr>
              <a:t>แต่ละจังหวัดไม่เท่ากัน</a:t>
            </a:r>
          </a:p>
          <a:p>
            <a:pPr algn="ctr"/>
            <a:r>
              <a:rPr lang="en-US" sz="2000" dirty="0">
                <a:latin typeface="DB Ozone X" panose="02000506090000020004" pitchFamily="2" charset="-34"/>
                <a:cs typeface="DB Ozone X" panose="02000506090000020004" pitchFamily="2" charset="-34"/>
              </a:rPr>
              <a:t>E</a:t>
            </a:r>
            <a:r>
              <a:rPr lang="en-TH" sz="2000" dirty="0">
                <a:latin typeface="DB Ozone X" panose="02000506090000020004" pitchFamily="2" charset="-34"/>
                <a:cs typeface="DB Ozone X" panose="02000506090000020004" pitchFamily="2" charset="-34"/>
              </a:rPr>
              <a:t>x: </a:t>
            </a:r>
            <a:r>
              <a:rPr lang="th-TH" sz="2000" dirty="0">
                <a:latin typeface="DB Ozone X" panose="02000506090000020004" pitchFamily="2" charset="-34"/>
                <a:cs typeface="DB Ozone X" panose="02000506090000020004" pitchFamily="2" charset="-34"/>
              </a:rPr>
              <a:t>ระยองมีธุรกิจขนาดใหญ่จำนวนมาก</a:t>
            </a:r>
          </a:p>
          <a:p>
            <a:pPr algn="ctr"/>
            <a:r>
              <a:rPr lang="th-TH" sz="2000" dirty="0">
                <a:latin typeface="DB Ozone X" panose="02000506090000020004" pitchFamily="2" charset="-34"/>
                <a:cs typeface="DB Ozone X" panose="02000506090000020004" pitchFamily="2" charset="-34"/>
              </a:rPr>
              <a:t>จึงสามารถทำได้ ในขณะที่จังหวัดอื่นไม่มี</a:t>
            </a:r>
            <a:endParaRPr lang="en-TH" sz="2000" dirty="0"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281533-0BD5-6D94-FE53-1BA2C0FC1A54}"/>
              </a:ext>
            </a:extLst>
          </p:cNvPr>
          <p:cNvSpPr txBox="1"/>
          <p:nvPr/>
        </p:nvSpPr>
        <p:spPr>
          <a:xfrm>
            <a:off x="5996028" y="3225616"/>
            <a:ext cx="30652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b="1" dirty="0">
                <a:latin typeface="DB Ozone X Bold" panose="02000506090000020004" pitchFamily="2" charset="-34"/>
                <a:cs typeface="DB Ozone X Bold" panose="02000506090000020004" pitchFamily="2" charset="-34"/>
              </a:rPr>
              <a:t>มีงานของส่วนกลางที่ต้องทำแต่ขาดงบฯ</a:t>
            </a:r>
          </a:p>
          <a:p>
            <a:pPr algn="ctr"/>
            <a:r>
              <a:rPr lang="th-TH" sz="2000" dirty="0">
                <a:latin typeface="DB Ozone X" panose="02000506090000020004" pitchFamily="2" charset="-34"/>
                <a:cs typeface="DB Ozone X" panose="02000506090000020004" pitchFamily="2" charset="-34"/>
              </a:rPr>
              <a:t>พัฒนาหลักสูตร, ข้อสอบ</a:t>
            </a:r>
          </a:p>
          <a:p>
            <a:pPr algn="ctr"/>
            <a:r>
              <a:rPr lang="en-US" sz="2000" dirty="0">
                <a:latin typeface="DB Ozone X" panose="02000506090000020004" pitchFamily="2" charset="-34"/>
                <a:cs typeface="DB Ozone X" panose="02000506090000020004" pitchFamily="2" charset="-34"/>
              </a:rPr>
              <a:t>Platform </a:t>
            </a:r>
            <a:r>
              <a:rPr lang="th-TH" sz="2000" dirty="0">
                <a:latin typeface="DB Ozone X" panose="02000506090000020004" pitchFamily="2" charset="-34"/>
                <a:cs typeface="DB Ozone X" panose="02000506090000020004" pitchFamily="2" charset="-34"/>
              </a:rPr>
              <a:t>แลกเปลี่ยนเรียนรู้</a:t>
            </a:r>
          </a:p>
          <a:p>
            <a:pPr algn="ctr"/>
            <a:r>
              <a:rPr lang="th-TH" sz="2000" dirty="0">
                <a:latin typeface="DB Ozone X" panose="02000506090000020004" pitchFamily="2" charset="-34"/>
                <a:cs typeface="DB Ozone X" panose="02000506090000020004" pitchFamily="2" charset="-34"/>
              </a:rPr>
              <a:t>สนับสนุน สบน. และอื่น ๆ</a:t>
            </a:r>
            <a:endParaRPr lang="en-TH" sz="2000" dirty="0"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  <p:sp>
        <p:nvSpPr>
          <p:cNvPr id="2" name="Slide Number Placeholder 154">
            <a:extLst>
              <a:ext uri="{FF2B5EF4-FFF2-40B4-BE49-F238E27FC236}">
                <a16:creationId xmlns:a16="http://schemas.microsoft.com/office/drawing/2014/main" id="{578FFA8A-A8D7-F870-454C-9F71E5578DB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smtClean="0">
                <a:latin typeface="DB Ozone X" panose="02000506090000020004" pitchFamily="2" charset="-34"/>
                <a:cs typeface="DB Ozone X" panose="02000506090000020004" pitchFamily="2" charset="-34"/>
              </a:rPr>
              <a:t>8</a:t>
            </a:fld>
            <a:endParaRPr lang="en" sz="1400"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39808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2C0135-8278-4E7E-AB03-3883A480B7A8}"/>
              </a:ext>
            </a:extLst>
          </p:cNvPr>
          <p:cNvSpPr/>
          <p:nvPr/>
        </p:nvSpPr>
        <p:spPr>
          <a:xfrm>
            <a:off x="0" y="-9525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 dirty="0"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  <p:pic>
        <p:nvPicPr>
          <p:cNvPr id="6" name="Picture 5" descr="A group of people shaking hands&#10;&#10;Description automatically generated with medium confidence">
            <a:extLst>
              <a:ext uri="{FF2B5EF4-FFF2-40B4-BE49-F238E27FC236}">
                <a16:creationId xmlns:a16="http://schemas.microsoft.com/office/drawing/2014/main" id="{0E6C4F5B-4B7C-BE5F-57C8-F837F20A3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03" y="734957"/>
            <a:ext cx="5330142" cy="3997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D9644F-815B-F2F2-87B9-7F423D35A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733" y="795229"/>
            <a:ext cx="1440000" cy="987805"/>
          </a:xfrm>
          <a:prstGeom prst="rect">
            <a:avLst/>
          </a:prstGeom>
        </p:spPr>
      </p:pic>
      <p:pic>
        <p:nvPicPr>
          <p:cNvPr id="1026" name="Picture 2" descr="ติดต่อ Thaichamber หอการค้าไทยและสภาหอการค้าแห่งประเทศไทย">
            <a:extLst>
              <a:ext uri="{FF2B5EF4-FFF2-40B4-BE49-F238E27FC236}">
                <a16:creationId xmlns:a16="http://schemas.microsoft.com/office/drawing/2014/main" id="{59D924BE-551C-A070-968E-C5557738B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372" y="795229"/>
            <a:ext cx="878356" cy="103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B41632-63A1-E4FF-3AA6-AB5AEAFBB05B}"/>
              </a:ext>
            </a:extLst>
          </p:cNvPr>
          <p:cNvSpPr txBox="1"/>
          <p:nvPr/>
        </p:nvSpPr>
        <p:spPr>
          <a:xfrm>
            <a:off x="5320935" y="1984744"/>
            <a:ext cx="36070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b="1" dirty="0">
                <a:latin typeface="DB Ozone X Bold" panose="02000506090000020004" pitchFamily="2" charset="-34"/>
                <a:cs typeface="DB Ozone X Bold" panose="02000506090000020004" pitchFamily="2" charset="-34"/>
              </a:rPr>
              <a:t>ความร่วมมือเพื่อสนับสนุน</a:t>
            </a:r>
            <a:br>
              <a:rPr lang="th-TH" sz="3600" b="1" dirty="0">
                <a:latin typeface="DB Ozone X Bold" panose="02000506090000020004" pitchFamily="2" charset="-34"/>
                <a:cs typeface="DB Ozone X Bold" panose="02000506090000020004" pitchFamily="2" charset="-34"/>
              </a:rPr>
            </a:br>
            <a:r>
              <a:rPr lang="th-TH" sz="3600" b="1" dirty="0">
                <a:latin typeface="DB Ozone X Bold" panose="02000506090000020004" pitchFamily="2" charset="-34"/>
                <a:cs typeface="DB Ozone X Bold" panose="02000506090000020004" pitchFamily="2" charset="-34"/>
              </a:rPr>
              <a:t>การพัฒนา</a:t>
            </a:r>
            <a:endParaRPr lang="en-US" sz="3600" b="1" dirty="0">
              <a:latin typeface="DB Ozone X Bold" panose="02000506090000020004" pitchFamily="2" charset="-34"/>
              <a:cs typeface="DB Ozone X Bold" panose="02000506090000020004" pitchFamily="2" charset="-34"/>
            </a:endParaRPr>
          </a:p>
          <a:p>
            <a:pPr algn="ctr"/>
            <a:r>
              <a:rPr lang="th-TH" sz="3600" b="1" dirty="0">
                <a:latin typeface="DB Ozone X Bold" panose="02000506090000020004" pitchFamily="2" charset="-34"/>
                <a:cs typeface="DB Ozone X Bold" panose="02000506090000020004" pitchFamily="2" charset="-34"/>
              </a:rPr>
              <a:t>พื้นที่นวัตกรรมการศึกษา</a:t>
            </a:r>
            <a:endParaRPr lang="en-TH" sz="3600" b="1" dirty="0">
              <a:latin typeface="DB Ozone X Bold" panose="02000506090000020004" pitchFamily="2" charset="-34"/>
              <a:cs typeface="DB Ozone X Bold" panose="02000506090000020004" pitchFamily="2" charset="-34"/>
            </a:endParaRPr>
          </a:p>
        </p:txBody>
      </p:sp>
      <p:sp>
        <p:nvSpPr>
          <p:cNvPr id="2" name="Slide Number Placeholder 154">
            <a:extLst>
              <a:ext uri="{FF2B5EF4-FFF2-40B4-BE49-F238E27FC236}">
                <a16:creationId xmlns:a16="http://schemas.microsoft.com/office/drawing/2014/main" id="{F357683D-FCE0-1987-DDE1-F0F03A51C59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smtClean="0">
                <a:latin typeface="DB Ozone X" panose="02000506090000020004" pitchFamily="2" charset="-34"/>
                <a:cs typeface="DB Ozone X" panose="02000506090000020004" pitchFamily="2" charset="-34"/>
              </a:rPr>
              <a:t>9</a:t>
            </a:fld>
            <a:endParaRPr lang="en" sz="1400">
              <a:latin typeface="DB Ozone X" panose="02000506090000020004" pitchFamily="2" charset="-34"/>
              <a:cs typeface="DB Ozone X" panose="02000506090000020004" pitchFamily="2" charset="-34"/>
            </a:endParaRPr>
          </a:p>
        </p:txBody>
      </p:sp>
      <p:pic>
        <p:nvPicPr>
          <p:cNvPr id="3" name="Picture 2" descr="No photo description available.">
            <a:extLst>
              <a:ext uri="{FF2B5EF4-FFF2-40B4-BE49-F238E27FC236}">
                <a16:creationId xmlns:a16="http://schemas.microsoft.com/office/drawing/2014/main" id="{AB4AAF11-51E3-3FC6-15E1-4F2E3B61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960" y="503330"/>
            <a:ext cx="1481414" cy="148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583803"/>
      </p:ext>
    </p:extLst>
  </p:cSld>
  <p:clrMapOvr>
    <a:masterClrMapping/>
  </p:clrMapOvr>
</p:sld>
</file>

<file path=ppt/theme/theme1.xml><?xml version="1.0" encoding="utf-8"?>
<a:theme xmlns:a="http://schemas.openxmlformats.org/drawingml/2006/main" name="TDRI PPT Templat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25752</TotalTime>
  <Words>733</Words>
  <Application>Microsoft Macintosh PowerPoint</Application>
  <PresentationFormat>On-screen Show (16:9)</PresentationFormat>
  <Paragraphs>151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DB Ozone X</vt:lpstr>
      <vt:lpstr>DB Ozone X Bold</vt:lpstr>
      <vt:lpstr>TDRI PPT Template</vt:lpstr>
      <vt:lpstr>All for Education “ร่วมคิด ร่วมสร้าง การศึกษาเพื่อเด็กทุกคน”</vt:lpstr>
      <vt:lpstr>พื้นที่นวัตกรรมการศึกษา...สนามปฏิบัติการในการปฏิรูปการศึกษา</vt:lpstr>
      <vt:lpstr>พื้นที่นวัตกรรมการศึกษา 20 จังหวัด ทั่วประเทศ รร.นำร่อง 1,498 แห่ง</vt:lpstr>
      <vt:lpstr>ผลงานที่ผ่านมาของพื้นที่นวัตกรรมการศึกษา</vt:lpstr>
      <vt:lpstr>ผลงานที่ผ่านมาของพื้นที่นวัตกรรมการศึกษา</vt:lpstr>
      <vt:lpstr>ผลงานที่ผ่านมาของพื้นที่นวัตกรรมการศึกษา</vt:lpstr>
      <vt:lpstr>ผลงานที่ผ่านมาของพื้นที่นวัตกรรมการศึกษา</vt:lpstr>
      <vt:lpstr>พื้นที่นวัตกรรมการศึกษาต้องพัฒนาต่อเนื่อง แต่มีข้อจำกัดทางงบประมาณ</vt:lpstr>
      <vt:lpstr>PowerPoint Presentation</vt:lpstr>
      <vt:lpstr>เพื่อให้ความร่วมมือมีประสิทธิภาพ คุ้มค่า และโปร่งใส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ผลการวิจัยเบื้องต้นและ ข้อเสนอเพื่อสนับสนุนการขับเคลื่อน พื้นที่นวัตกรรมการศึกษาจังหวัดศรีสะเกษ</dc:title>
  <cp:lastModifiedBy>Microsoft Office User</cp:lastModifiedBy>
  <cp:revision>638</cp:revision>
  <dcterms:modified xsi:type="dcterms:W3CDTF">2024-05-12T17:11:52Z</dcterms:modified>
</cp:coreProperties>
</file>