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Kanit" pitchFamily="2" charset="-34"/>
      <p:regular r:id="rId11"/>
      <p:bold r:id="rId12"/>
      <p:italic r:id="rId13"/>
      <p:boldItalic r:id="rId14"/>
    </p:embeddedFont>
    <p:embeddedFont>
      <p:font typeface="Kanit Medium" pitchFamily="2" charset="-34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>
      <p:cViewPr>
        <p:scale>
          <a:sx n="99" d="100"/>
          <a:sy n="99" d="100"/>
        </p:scale>
        <p:origin x="2000" y="9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f384d817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cf384d817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f384d817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f384d817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f384d81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f384d81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f384d817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f384d817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f384d81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f384d81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f384d81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f384d81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f384d817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2cf384d817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1750" y="704850"/>
            <a:ext cx="2230999" cy="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1498350" y="1801825"/>
            <a:ext cx="6147300" cy="15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h" sz="2800" b="1">
                <a:solidFill>
                  <a:srgbClr val="1E4E79"/>
                </a:solidFill>
                <a:latin typeface="Kanit"/>
                <a:ea typeface="Kanit"/>
                <a:cs typeface="Kanit"/>
                <a:sym typeface="Kanit"/>
              </a:rPr>
              <a:t>ปลุกพลังและเปิดมุมมองสร้างโอกาส</a:t>
            </a:r>
            <a:endParaRPr sz="2800" b="1">
              <a:solidFill>
                <a:srgbClr val="1E4E79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h" sz="2800">
                <a:solidFill>
                  <a:srgbClr val="1E4E79"/>
                </a:solidFill>
                <a:latin typeface="Kanit Medium"/>
                <a:ea typeface="Kanit Medium"/>
                <a:cs typeface="Kanit Medium"/>
                <a:sym typeface="Kanit Medium"/>
              </a:rPr>
              <a:t>การศึกษาที่ยืดหยุ่นและเป็นไปได้</a:t>
            </a:r>
            <a:endParaRPr sz="2800">
              <a:solidFill>
                <a:srgbClr val="1E4E79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h" sz="2800">
                <a:solidFill>
                  <a:srgbClr val="1E4E79"/>
                </a:solidFill>
                <a:latin typeface="Kanit Medium"/>
                <a:ea typeface="Kanit Medium"/>
                <a:cs typeface="Kanit Medium"/>
                <a:sym typeface="Kanit Medium"/>
              </a:rPr>
              <a:t>เพื่อเด็กทุกคน</a:t>
            </a:r>
            <a:endParaRPr sz="2800" b="1" i="0" strike="noStrike" cap="none">
              <a:solidFill>
                <a:srgbClr val="1E4E79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5">
            <a:alphaModFix/>
          </a:blip>
          <a:srcRect l="6768" t="27368" b="11432"/>
          <a:stretch/>
        </p:blipFill>
        <p:spPr>
          <a:xfrm>
            <a:off x="853800" y="3774900"/>
            <a:ext cx="1107000" cy="1090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2036400" y="3837813"/>
            <a:ext cx="5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800" b="1">
                <a:solidFill>
                  <a:srgbClr val="1D3463"/>
                </a:solidFill>
                <a:latin typeface="Kanit"/>
                <a:ea typeface="Kanit"/>
                <a:cs typeface="Kanit"/>
                <a:sym typeface="Kanit"/>
              </a:rPr>
              <a:t>ศาสตราจารย์ ดร.สมพงษ์ จิตระดับ</a:t>
            </a:r>
            <a:endParaRPr sz="2100" b="1">
              <a:solidFill>
                <a:srgbClr val="1D346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036400" y="4125088"/>
            <a:ext cx="52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>
                <a:solidFill>
                  <a:srgbClr val="1D3463"/>
                </a:solidFill>
                <a:latin typeface="Kanit"/>
                <a:ea typeface="Kanit"/>
                <a:cs typeface="Kanit"/>
                <a:sym typeface="Kanit"/>
              </a:rPr>
              <a:t>กรรมการบริหารกองทุนเพื่อความเสมอภาค</a:t>
            </a:r>
            <a:endParaRPr sz="1600">
              <a:solidFill>
                <a:srgbClr val="1D346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>
                <a:solidFill>
                  <a:srgbClr val="1D3463"/>
                </a:solidFill>
                <a:latin typeface="Kanit"/>
                <a:ea typeface="Kanit"/>
                <a:cs typeface="Kanit"/>
                <a:sym typeface="Kanit"/>
              </a:rPr>
              <a:t>ทางการศึกษา (กสศ.)</a:t>
            </a:r>
            <a:endParaRPr sz="1900">
              <a:solidFill>
                <a:srgbClr val="1D3463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t="-40" b="-40"/>
          <a:stretch/>
        </p:blipFill>
        <p:spPr>
          <a:xfrm>
            <a:off x="0" y="2225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51" y="211500"/>
            <a:ext cx="617975" cy="685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5"/>
          <p:cNvGrpSpPr/>
          <p:nvPr/>
        </p:nvGrpSpPr>
        <p:grpSpPr>
          <a:xfrm>
            <a:off x="905325" y="983650"/>
            <a:ext cx="1444800" cy="1444800"/>
            <a:chOff x="905325" y="983650"/>
            <a:chExt cx="1444800" cy="1444800"/>
          </a:xfrm>
        </p:grpSpPr>
        <p:sp>
          <p:nvSpPr>
            <p:cNvPr id="68" name="Google Shape;68;p15"/>
            <p:cNvSpPr/>
            <p:nvPr/>
          </p:nvSpPr>
          <p:spPr>
            <a:xfrm>
              <a:off x="905325" y="983650"/>
              <a:ext cx="1444800" cy="144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 txBox="1"/>
            <p:nvPr/>
          </p:nvSpPr>
          <p:spPr>
            <a:xfrm>
              <a:off x="905325" y="1313500"/>
              <a:ext cx="14448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1800">
                  <a:solidFill>
                    <a:srgbClr val="1BB14B"/>
                  </a:solidFill>
                  <a:latin typeface="Kanit"/>
                  <a:ea typeface="Kanit"/>
                  <a:cs typeface="Kanit"/>
                  <a:sym typeface="Kanit"/>
                </a:rPr>
                <a:t>พบว่ามีเด็ก</a:t>
              </a:r>
              <a:endParaRPr sz="1800">
                <a:solidFill>
                  <a:srgbClr val="1BB14B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2100" b="1">
                  <a:solidFill>
                    <a:srgbClr val="1BB14B"/>
                  </a:solidFill>
                  <a:latin typeface="Kanit"/>
                  <a:ea typeface="Kanit"/>
                  <a:cs typeface="Kanit"/>
                  <a:sym typeface="Kanit"/>
                </a:rPr>
                <a:t>อายุ 3-18 ปี</a:t>
              </a:r>
              <a:endParaRPr sz="2100" b="1">
                <a:solidFill>
                  <a:srgbClr val="1BB14B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70" name="Google Shape;70;p15"/>
          <p:cNvGrpSpPr/>
          <p:nvPr/>
        </p:nvGrpSpPr>
        <p:grpSpPr>
          <a:xfrm>
            <a:off x="1379250" y="2337125"/>
            <a:ext cx="2250600" cy="2250600"/>
            <a:chOff x="1379250" y="2337125"/>
            <a:chExt cx="2250600" cy="2250600"/>
          </a:xfrm>
        </p:grpSpPr>
        <p:sp>
          <p:nvSpPr>
            <p:cNvPr id="71" name="Google Shape;71;p15"/>
            <p:cNvSpPr/>
            <p:nvPr/>
          </p:nvSpPr>
          <p:spPr>
            <a:xfrm>
              <a:off x="1379250" y="2337125"/>
              <a:ext cx="2250600" cy="2250600"/>
            </a:xfrm>
            <a:prstGeom prst="ellipse">
              <a:avLst/>
            </a:prstGeom>
            <a:solidFill>
              <a:srgbClr val="1BB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 txBox="1"/>
            <p:nvPr/>
          </p:nvSpPr>
          <p:spPr>
            <a:xfrm>
              <a:off x="1576475" y="3018375"/>
              <a:ext cx="18561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3500" b="1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102,5514 คน</a:t>
              </a:r>
              <a:endParaRPr sz="3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0" y="2225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51" y="211500"/>
            <a:ext cx="617975" cy="685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6"/>
          <p:cNvGrpSpPr/>
          <p:nvPr/>
        </p:nvGrpSpPr>
        <p:grpSpPr>
          <a:xfrm>
            <a:off x="7198850" y="796500"/>
            <a:ext cx="1444800" cy="1444800"/>
            <a:chOff x="7198850" y="796500"/>
            <a:chExt cx="1444800" cy="1444800"/>
          </a:xfrm>
        </p:grpSpPr>
        <p:sp>
          <p:nvSpPr>
            <p:cNvPr id="80" name="Google Shape;80;p16"/>
            <p:cNvSpPr/>
            <p:nvPr/>
          </p:nvSpPr>
          <p:spPr>
            <a:xfrm>
              <a:off x="7198850" y="796500"/>
              <a:ext cx="1444800" cy="144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 txBox="1"/>
            <p:nvPr/>
          </p:nvSpPr>
          <p:spPr>
            <a:xfrm>
              <a:off x="7198850" y="1126350"/>
              <a:ext cx="14448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1800">
                  <a:solidFill>
                    <a:srgbClr val="1BB14B"/>
                  </a:solidFill>
                  <a:latin typeface="Kanit"/>
                  <a:ea typeface="Kanit"/>
                  <a:cs typeface="Kanit"/>
                  <a:sym typeface="Kanit"/>
                </a:rPr>
                <a:t>เป็นเด็ก</a:t>
              </a:r>
              <a:endParaRPr sz="1800">
                <a:solidFill>
                  <a:srgbClr val="1BB14B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2600" b="1">
                  <a:solidFill>
                    <a:srgbClr val="1BB14B"/>
                  </a:solidFill>
                  <a:latin typeface="Kanit"/>
                  <a:ea typeface="Kanit"/>
                  <a:cs typeface="Kanit"/>
                  <a:sym typeface="Kanit"/>
                </a:rPr>
                <a:t>ราชบุรี</a:t>
              </a:r>
              <a:endParaRPr sz="2600" b="1">
                <a:solidFill>
                  <a:srgbClr val="1BB14B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2" name="Google Shape;82;p16"/>
          <p:cNvGrpSpPr/>
          <p:nvPr/>
        </p:nvGrpSpPr>
        <p:grpSpPr>
          <a:xfrm>
            <a:off x="6092500" y="2356250"/>
            <a:ext cx="2250600" cy="2250600"/>
            <a:chOff x="6092500" y="2356250"/>
            <a:chExt cx="2250600" cy="2250600"/>
          </a:xfrm>
        </p:grpSpPr>
        <p:sp>
          <p:nvSpPr>
            <p:cNvPr id="83" name="Google Shape;83;p16"/>
            <p:cNvSpPr/>
            <p:nvPr/>
          </p:nvSpPr>
          <p:spPr>
            <a:xfrm>
              <a:off x="6092500" y="2356250"/>
              <a:ext cx="2250600" cy="2250600"/>
            </a:xfrm>
            <a:prstGeom prst="ellipse">
              <a:avLst/>
            </a:prstGeom>
            <a:solidFill>
              <a:srgbClr val="1BB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 txBox="1"/>
            <p:nvPr/>
          </p:nvSpPr>
          <p:spPr>
            <a:xfrm>
              <a:off x="6289725" y="2909275"/>
              <a:ext cx="1856100" cy="136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4200" b="1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14,875 </a:t>
              </a:r>
              <a:r>
                <a:rPr lang="th" sz="3500" b="1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คน</a:t>
              </a:r>
              <a:endParaRPr sz="3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r="724" b="99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l="3314" r="3314"/>
          <a:stretch/>
        </p:blipFill>
        <p:spPr>
          <a:xfrm>
            <a:off x="0" y="2225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51" y="211500"/>
            <a:ext cx="617975" cy="685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8"/>
          <p:cNvGrpSpPr/>
          <p:nvPr/>
        </p:nvGrpSpPr>
        <p:grpSpPr>
          <a:xfrm>
            <a:off x="6583143" y="2751052"/>
            <a:ext cx="2030100" cy="2030100"/>
            <a:chOff x="6583143" y="2751052"/>
            <a:chExt cx="2030100" cy="2030100"/>
          </a:xfrm>
        </p:grpSpPr>
        <p:sp>
          <p:nvSpPr>
            <p:cNvPr id="97" name="Google Shape;97;p18"/>
            <p:cNvSpPr/>
            <p:nvPr/>
          </p:nvSpPr>
          <p:spPr>
            <a:xfrm>
              <a:off x="6583143" y="2751052"/>
              <a:ext cx="2030100" cy="2030100"/>
            </a:xfrm>
            <a:prstGeom prst="ellipse">
              <a:avLst/>
            </a:prstGeom>
            <a:solidFill>
              <a:srgbClr val="1BB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8"/>
            <p:cNvSpPr txBox="1"/>
            <p:nvPr/>
          </p:nvSpPr>
          <p:spPr>
            <a:xfrm>
              <a:off x="6710193" y="2973163"/>
              <a:ext cx="18561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1800" b="1" dirty="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โรงเรียน</a:t>
              </a:r>
              <a:endParaRPr sz="18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1800" b="1" dirty="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สามารถจัดการศึกษาในระบบ หรือนอกระบบได้ตามอัธยาศัย</a:t>
              </a:r>
              <a:endParaRPr sz="18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425" y="723099"/>
            <a:ext cx="2886374" cy="40824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00" name="Google Shape;100;p18"/>
          <p:cNvGrpSpPr/>
          <p:nvPr/>
        </p:nvGrpSpPr>
        <p:grpSpPr>
          <a:xfrm>
            <a:off x="6600159" y="467775"/>
            <a:ext cx="2030100" cy="2135750"/>
            <a:chOff x="6600159" y="467775"/>
            <a:chExt cx="2030100" cy="2135750"/>
          </a:xfrm>
        </p:grpSpPr>
        <p:sp>
          <p:nvSpPr>
            <p:cNvPr id="101" name="Google Shape;101;p18"/>
            <p:cNvSpPr/>
            <p:nvPr/>
          </p:nvSpPr>
          <p:spPr>
            <a:xfrm>
              <a:off x="6670150" y="747425"/>
              <a:ext cx="1856100" cy="185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8"/>
            <p:cNvSpPr txBox="1"/>
            <p:nvPr/>
          </p:nvSpPr>
          <p:spPr>
            <a:xfrm>
              <a:off x="6600159" y="1312500"/>
              <a:ext cx="20301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1800">
                  <a:solidFill>
                    <a:srgbClr val="1BB14B"/>
                  </a:solidFill>
                  <a:latin typeface="Kanit"/>
                  <a:ea typeface="Kanit"/>
                  <a:cs typeface="Kanit"/>
                  <a:sym typeface="Kanit"/>
                </a:rPr>
                <a:t>พรบ.</a:t>
              </a:r>
              <a:endParaRPr sz="1800">
                <a:solidFill>
                  <a:srgbClr val="1BB14B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1800">
                  <a:solidFill>
                    <a:srgbClr val="1BB14B"/>
                  </a:solidFill>
                  <a:latin typeface="Kanit"/>
                  <a:ea typeface="Kanit"/>
                  <a:cs typeface="Kanit"/>
                  <a:sym typeface="Kanit"/>
                </a:rPr>
                <a:t>การศึกษาแห่งชาติ</a:t>
              </a:r>
              <a:endParaRPr sz="1800">
                <a:solidFill>
                  <a:srgbClr val="1BB14B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1800" b="1">
                  <a:solidFill>
                    <a:srgbClr val="1BB14B"/>
                  </a:solidFill>
                  <a:latin typeface="Kanit"/>
                  <a:ea typeface="Kanit"/>
                  <a:cs typeface="Kanit"/>
                  <a:sym typeface="Kanit"/>
                </a:rPr>
                <a:t>พ.ศ.2542</a:t>
              </a:r>
              <a:endParaRPr sz="1800" b="1">
                <a:solidFill>
                  <a:srgbClr val="1BB14B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pic>
          <p:nvPicPr>
            <p:cNvPr id="103" name="Google Shape;103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905288" y="467775"/>
              <a:ext cx="1385825" cy="9209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18"/>
          <p:cNvGrpSpPr/>
          <p:nvPr/>
        </p:nvGrpSpPr>
        <p:grpSpPr>
          <a:xfrm>
            <a:off x="5771732" y="3319876"/>
            <a:ext cx="1055100" cy="892449"/>
            <a:chOff x="5841400" y="3319876"/>
            <a:chExt cx="1055100" cy="892449"/>
          </a:xfrm>
        </p:grpSpPr>
        <p:sp>
          <p:nvSpPr>
            <p:cNvPr id="105" name="Google Shape;105;p18"/>
            <p:cNvSpPr/>
            <p:nvPr/>
          </p:nvSpPr>
          <p:spPr>
            <a:xfrm>
              <a:off x="5927050" y="3319876"/>
              <a:ext cx="883800" cy="883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8"/>
            <p:cNvSpPr txBox="1"/>
            <p:nvPr/>
          </p:nvSpPr>
          <p:spPr>
            <a:xfrm>
              <a:off x="5841400" y="3381025"/>
              <a:ext cx="1055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2100" b="1">
                  <a:solidFill>
                    <a:srgbClr val="1E4E79"/>
                  </a:solidFill>
                  <a:latin typeface="Kanit"/>
                  <a:ea typeface="Kanit"/>
                  <a:cs typeface="Kanit"/>
                  <a:sym typeface="Kanit"/>
                </a:rPr>
                <a:t>มาตรา</a:t>
              </a:r>
              <a:endParaRPr sz="2100" b="1">
                <a:solidFill>
                  <a:srgbClr val="1E4E79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2100" b="1">
                  <a:solidFill>
                    <a:srgbClr val="1E4E79"/>
                  </a:solidFill>
                  <a:latin typeface="Kanit"/>
                  <a:ea typeface="Kanit"/>
                  <a:cs typeface="Kanit"/>
                  <a:sym typeface="Kanit"/>
                </a:rPr>
                <a:t>15</a:t>
              </a:r>
              <a:endParaRPr sz="2100" b="1">
                <a:solidFill>
                  <a:srgbClr val="1E4E79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0" y="2225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475" y="747424"/>
            <a:ext cx="2746002" cy="3883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13" name="Google Shape;113;p19"/>
          <p:cNvGrpSpPr/>
          <p:nvPr/>
        </p:nvGrpSpPr>
        <p:grpSpPr>
          <a:xfrm>
            <a:off x="4366251" y="592288"/>
            <a:ext cx="3927600" cy="3086126"/>
            <a:chOff x="4366251" y="1146300"/>
            <a:chExt cx="3927600" cy="3086126"/>
          </a:xfrm>
        </p:grpSpPr>
        <p:grpSp>
          <p:nvGrpSpPr>
            <p:cNvPr id="114" name="Google Shape;114;p19"/>
            <p:cNvGrpSpPr/>
            <p:nvPr/>
          </p:nvGrpSpPr>
          <p:grpSpPr>
            <a:xfrm>
              <a:off x="4366251" y="1146300"/>
              <a:ext cx="3927600" cy="538800"/>
              <a:chOff x="4366251" y="1146300"/>
              <a:chExt cx="3927600" cy="538800"/>
            </a:xfrm>
          </p:grpSpPr>
          <p:sp>
            <p:nvSpPr>
              <p:cNvPr id="115" name="Google Shape;115;p19"/>
              <p:cNvSpPr/>
              <p:nvPr/>
            </p:nvSpPr>
            <p:spPr>
              <a:xfrm>
                <a:off x="4723850" y="1146300"/>
                <a:ext cx="3198600" cy="538800"/>
              </a:xfrm>
              <a:prstGeom prst="roundRect">
                <a:avLst>
                  <a:gd name="adj" fmla="val 0"/>
                </a:avLst>
              </a:prstGeom>
              <a:solidFill>
                <a:srgbClr val="1BB14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9"/>
              <p:cNvSpPr txBox="1"/>
              <p:nvPr/>
            </p:nvSpPr>
            <p:spPr>
              <a:xfrm>
                <a:off x="4366251" y="1169311"/>
                <a:ext cx="39276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" sz="1900" b="1">
                    <a:solidFill>
                      <a:schemeClr val="lt1"/>
                    </a:solidFill>
                    <a:latin typeface="Kanit"/>
                    <a:ea typeface="Kanit"/>
                    <a:cs typeface="Kanit"/>
                    <a:sym typeface="Kanit"/>
                  </a:rPr>
                  <a:t>พรบ. ส่งเสริมการเรียนรู้ 2566</a:t>
                </a:r>
                <a:endParaRPr sz="1900" b="1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</p:grpSp>
        <p:sp>
          <p:nvSpPr>
            <p:cNvPr id="117" name="Google Shape;117;p19"/>
            <p:cNvSpPr/>
            <p:nvPr/>
          </p:nvSpPr>
          <p:spPr>
            <a:xfrm>
              <a:off x="4723950" y="2722004"/>
              <a:ext cx="3198600" cy="60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4723950" y="3630926"/>
              <a:ext cx="3198600" cy="60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" name="Google Shape;119;p19"/>
            <p:cNvGrpSpPr/>
            <p:nvPr/>
          </p:nvGrpSpPr>
          <p:grpSpPr>
            <a:xfrm>
              <a:off x="4723950" y="1891188"/>
              <a:ext cx="3198600" cy="601500"/>
              <a:chOff x="4723950" y="1891188"/>
              <a:chExt cx="3198600" cy="601500"/>
            </a:xfrm>
          </p:grpSpPr>
          <p:sp>
            <p:nvSpPr>
              <p:cNvPr id="120" name="Google Shape;120;p19"/>
              <p:cNvSpPr/>
              <p:nvPr/>
            </p:nvSpPr>
            <p:spPr>
              <a:xfrm>
                <a:off x="4723950" y="1891188"/>
                <a:ext cx="3198600" cy="60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9"/>
              <p:cNvSpPr txBox="1"/>
              <p:nvPr/>
            </p:nvSpPr>
            <p:spPr>
              <a:xfrm>
                <a:off x="4833797" y="1983475"/>
                <a:ext cx="2992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" sz="1600">
                    <a:solidFill>
                      <a:srgbClr val="1D3463"/>
                    </a:solidFill>
                    <a:latin typeface="Kanit"/>
                    <a:ea typeface="Kanit"/>
                    <a:cs typeface="Kanit"/>
                    <a:sym typeface="Kanit"/>
                  </a:rPr>
                  <a:t>การเรียนรู้ตลอดชีวิต</a:t>
                </a:r>
                <a:endParaRPr sz="1600">
                  <a:solidFill>
                    <a:srgbClr val="1D3463"/>
                  </a:solidFill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</p:grpSp>
        <p:sp>
          <p:nvSpPr>
            <p:cNvPr id="122" name="Google Shape;122;p19"/>
            <p:cNvSpPr txBox="1"/>
            <p:nvPr/>
          </p:nvSpPr>
          <p:spPr>
            <a:xfrm>
              <a:off x="4833797" y="2807188"/>
              <a:ext cx="299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1600">
                  <a:solidFill>
                    <a:srgbClr val="1D3463"/>
                  </a:solidFill>
                  <a:latin typeface="Kanit"/>
                  <a:ea typeface="Kanit"/>
                  <a:cs typeface="Kanit"/>
                  <a:sym typeface="Kanit"/>
                </a:rPr>
                <a:t>การเรียนรู้เพื่อพัฒนาตนเอง</a:t>
              </a:r>
              <a:endParaRPr sz="1600">
                <a:solidFill>
                  <a:srgbClr val="1D3463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23" name="Google Shape;123;p19"/>
            <p:cNvSpPr txBox="1"/>
            <p:nvPr/>
          </p:nvSpPr>
          <p:spPr>
            <a:xfrm>
              <a:off x="4833797" y="3731563"/>
              <a:ext cx="299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1600">
                  <a:solidFill>
                    <a:srgbClr val="1D3463"/>
                  </a:solidFill>
                  <a:latin typeface="Kanit"/>
                  <a:ea typeface="Kanit"/>
                  <a:cs typeface="Kanit"/>
                  <a:sym typeface="Kanit"/>
                </a:rPr>
                <a:t>การเรียนรู้เพื่อคุณวุฒิตามระดับ</a:t>
              </a:r>
              <a:endParaRPr sz="1600">
                <a:solidFill>
                  <a:srgbClr val="1D3463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375" y="209925"/>
            <a:ext cx="617976" cy="688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9"/>
          <p:cNvGrpSpPr/>
          <p:nvPr/>
        </p:nvGrpSpPr>
        <p:grpSpPr>
          <a:xfrm>
            <a:off x="5295738" y="3821638"/>
            <a:ext cx="964800" cy="964800"/>
            <a:chOff x="5431775" y="3976775"/>
            <a:chExt cx="964800" cy="964800"/>
          </a:xfrm>
        </p:grpSpPr>
        <p:sp>
          <p:nvSpPr>
            <p:cNvPr id="126" name="Google Shape;126;p19"/>
            <p:cNvSpPr/>
            <p:nvPr/>
          </p:nvSpPr>
          <p:spPr>
            <a:xfrm>
              <a:off x="5431775" y="3976775"/>
              <a:ext cx="964800" cy="96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 txBox="1"/>
            <p:nvPr/>
          </p:nvSpPr>
          <p:spPr>
            <a:xfrm>
              <a:off x="5454425" y="4089725"/>
              <a:ext cx="919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2100" b="1">
                  <a:solidFill>
                    <a:srgbClr val="1E4E79"/>
                  </a:solidFill>
                  <a:latin typeface="Kanit"/>
                  <a:ea typeface="Kanit"/>
                  <a:cs typeface="Kanit"/>
                  <a:sym typeface="Kanit"/>
                </a:rPr>
                <a:t>มาตรา</a:t>
              </a:r>
              <a:endParaRPr sz="2100" b="1">
                <a:solidFill>
                  <a:srgbClr val="1E4E79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2100" b="1">
                  <a:solidFill>
                    <a:srgbClr val="1E4E79"/>
                  </a:solidFill>
                  <a:latin typeface="Kanit"/>
                  <a:ea typeface="Kanit"/>
                  <a:cs typeface="Kanit"/>
                  <a:sym typeface="Kanit"/>
                </a:rPr>
                <a:t>6</a:t>
              </a:r>
              <a:endParaRPr sz="2100" b="1">
                <a:solidFill>
                  <a:srgbClr val="1E4E79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28" name="Google Shape;128;p19"/>
          <p:cNvGrpSpPr/>
          <p:nvPr/>
        </p:nvGrpSpPr>
        <p:grpSpPr>
          <a:xfrm>
            <a:off x="6399563" y="3821644"/>
            <a:ext cx="964800" cy="964800"/>
            <a:chOff x="6535600" y="3976781"/>
            <a:chExt cx="964800" cy="964800"/>
          </a:xfrm>
        </p:grpSpPr>
        <p:sp>
          <p:nvSpPr>
            <p:cNvPr id="129" name="Google Shape;129;p19"/>
            <p:cNvSpPr/>
            <p:nvPr/>
          </p:nvSpPr>
          <p:spPr>
            <a:xfrm>
              <a:off x="6535600" y="3976781"/>
              <a:ext cx="964800" cy="96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 txBox="1"/>
            <p:nvPr/>
          </p:nvSpPr>
          <p:spPr>
            <a:xfrm>
              <a:off x="6558250" y="4043525"/>
              <a:ext cx="919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2100" b="1">
                  <a:solidFill>
                    <a:srgbClr val="1E4E79"/>
                  </a:solidFill>
                  <a:latin typeface="Kanit"/>
                  <a:ea typeface="Kanit"/>
                  <a:cs typeface="Kanit"/>
                  <a:sym typeface="Kanit"/>
                </a:rPr>
                <a:t>มาตรา</a:t>
              </a:r>
              <a:endParaRPr sz="2100" b="1">
                <a:solidFill>
                  <a:srgbClr val="1E4E79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" sz="2100" b="1">
                  <a:solidFill>
                    <a:srgbClr val="1E4E79"/>
                  </a:solidFill>
                  <a:latin typeface="Kanit"/>
                  <a:ea typeface="Kanit"/>
                  <a:cs typeface="Kanit"/>
                  <a:sym typeface="Kanit"/>
                </a:rPr>
                <a:t>15</a:t>
              </a:r>
              <a:endParaRPr sz="2100" b="1">
                <a:solidFill>
                  <a:srgbClr val="1E4E79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l="27360" t="19495" r="995" b="24625"/>
          <a:stretch/>
        </p:blipFill>
        <p:spPr>
          <a:xfrm>
            <a:off x="0" y="2225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75" y="209925"/>
            <a:ext cx="617976" cy="68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4116725" y="1694400"/>
            <a:ext cx="4486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34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ยึดเด็กเป็นศูนย์กลาง</a:t>
            </a:r>
            <a:endParaRPr sz="3400" b="1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34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กล้าคิดนอกกรอบ</a:t>
            </a:r>
            <a:endParaRPr sz="3400" b="1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34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กฏหมายรองรับถูกต้อง</a:t>
            </a:r>
            <a:endParaRPr sz="3400" b="1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Macintosh PowerPoint</Application>
  <PresentationFormat>On-screen Show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Kanit</vt:lpstr>
      <vt:lpstr>Kanit Medium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2024-04-24T07:42:54Z</dcterms:modified>
</cp:coreProperties>
</file>