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96" r:id="rId3"/>
    <p:sldId id="297" r:id="rId4"/>
    <p:sldId id="298" r:id="rId5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0817C5D-3757-FA95-AEBB-A0F5666D4F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4702DC46-2016-6DA7-88E5-CEC44A1E27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187AEF6F-4594-FFB8-C5ED-CA2CEF03A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ACC6-6402-40EA-9901-D4E1BAFAAEE5}" type="datetimeFigureOut">
              <a:rPr lang="th-TH" smtClean="0"/>
              <a:t>24/04/67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76C35F92-D0E2-2AB7-6F57-EC618EF8A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7A47F23-B373-654C-DEA4-6493E4538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5FBC-F8E2-468A-8DE2-790A48558D0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16554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C6D15C8-BFA7-A092-996E-AC3C3163D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6F476827-DCA3-5C2D-D7AA-A0EC0AF954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F527DA3-CB1D-9C3F-37E8-776429D71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ACC6-6402-40EA-9901-D4E1BAFAAEE5}" type="datetimeFigureOut">
              <a:rPr lang="th-TH" smtClean="0"/>
              <a:t>24/04/67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C02500CB-2049-CE52-9A36-BDA228A78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08072CF5-ADB6-56E9-45F0-DC09F2AFE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5FBC-F8E2-468A-8DE2-790A48558D0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93767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ABEDD925-C970-8670-8BE2-F364878F21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6C5FF2FC-1EF2-EF1C-E909-4898E66932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9C5684C-8D78-1466-2157-7D68FAB42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ACC6-6402-40EA-9901-D4E1BAFAAEE5}" type="datetimeFigureOut">
              <a:rPr lang="th-TH" smtClean="0"/>
              <a:t>24/04/67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3BB9B020-A715-0EDF-CCB8-B352B2F26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9967565-B1EA-C20B-69C7-38D7D0DC5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5FBC-F8E2-468A-8DE2-790A48558D0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87245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84E3D9B-85D5-39A5-9631-A785F4436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C20398F0-7CBD-936C-3492-6F5FF93E5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67FE24AF-9C13-8804-7A3B-4C4481D8C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ACC6-6402-40EA-9901-D4E1BAFAAEE5}" type="datetimeFigureOut">
              <a:rPr lang="th-TH" smtClean="0"/>
              <a:t>24/04/67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E3E4FA32-49FF-0E1C-0A9F-18902E7F1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4D4C53D-B267-D06A-DD1E-11E48D51C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5FBC-F8E2-468A-8DE2-790A48558D0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88057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2BC9B53-9C7B-7465-9B41-ED54FDFDE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3DEC4B38-D1F6-5D07-3408-8DACB8964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3ED622E6-1DEF-1736-760D-449EE433C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ACC6-6402-40EA-9901-D4E1BAFAAEE5}" type="datetimeFigureOut">
              <a:rPr lang="th-TH" smtClean="0"/>
              <a:t>24/04/67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F49CD684-2741-7788-D565-1CE8F5F8C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B836E356-27C5-0EA3-8CBD-B7218C1BB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5FBC-F8E2-468A-8DE2-790A48558D0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95775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8EA9735-512E-628A-4FF6-6FB46469C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D5FCB3D5-8AD7-8938-7DD3-F412C8FA02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384B4173-4D8A-CC29-98F5-01C3ADED39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15232A27-53FA-5AFF-ADCB-9E60B318B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ACC6-6402-40EA-9901-D4E1BAFAAEE5}" type="datetimeFigureOut">
              <a:rPr lang="th-TH" smtClean="0"/>
              <a:t>24/04/67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7992203C-4E4D-09E6-74D3-8028885ED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3723F026-7851-A02F-C9AD-9C4B6A34D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5FBC-F8E2-468A-8DE2-790A48558D0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65310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A4573B1-EEE6-FC9A-8A6E-505CE6C75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76165B7A-5D67-1EF9-9C1D-8E309D1FF4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C2BB28B2-DBBD-3868-C54A-2066A1AD8A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FE0027FD-0DE8-FAFB-C5AB-1E635D5AD2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793882BE-9D8F-1EDC-01E9-0EA65121E5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64AD4B0C-788E-8237-1715-A2EE26F2F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ACC6-6402-40EA-9901-D4E1BAFAAEE5}" type="datetimeFigureOut">
              <a:rPr lang="th-TH" smtClean="0"/>
              <a:t>24/04/67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2E9592D9-E8D6-15F5-C9BD-55DB2A6CD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A0431B98-494A-D9C9-A133-A7B4469A6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5FBC-F8E2-468A-8DE2-790A48558D0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66256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970D8A8-7A45-D468-46CB-3E2A74A76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6D37A4EE-51A2-A4E7-2C49-7A7D6FF35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ACC6-6402-40EA-9901-D4E1BAFAAEE5}" type="datetimeFigureOut">
              <a:rPr lang="th-TH" smtClean="0"/>
              <a:t>24/04/67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F4CCC2CF-0688-DB67-DF75-EDCF4C5DA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33ED962C-14F9-2B23-1476-6AC724730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5FBC-F8E2-468A-8DE2-790A48558D0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81984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BF94C186-2966-03D6-B8F7-BF0192C48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ACC6-6402-40EA-9901-D4E1BAFAAEE5}" type="datetimeFigureOut">
              <a:rPr lang="th-TH" smtClean="0"/>
              <a:t>24/04/67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F7647EC9-D096-1F0B-DE31-275523CB8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8605F470-AAEC-3F05-32E3-BB006AEF8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5FBC-F8E2-468A-8DE2-790A48558D0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6862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6953B6F-4501-C2B7-E907-5964F7792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F8CF95C-7FCE-C2EC-76CC-654C91D719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3F453067-0653-EEEF-D74F-8C64CE34C5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D3B95FAA-7ACD-4E02-9EBD-512F8EF37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ACC6-6402-40EA-9901-D4E1BAFAAEE5}" type="datetimeFigureOut">
              <a:rPr lang="th-TH" smtClean="0"/>
              <a:t>24/04/67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9F358BF0-D303-6B9D-F0A1-C1DDE2DF7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14578C5E-EFEF-3CD2-185D-AC0AFF58C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5FBC-F8E2-468A-8DE2-790A48558D0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19724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5D47CFF-2916-F6E0-02B6-271AF6A8D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B9B94A47-D417-7248-E353-61AE0858F5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F2F95D89-B0DC-6C77-CA1A-2CABBA0B97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03F0131B-6F89-D687-8FD4-988B7F828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ACC6-6402-40EA-9901-D4E1BAFAAEE5}" type="datetimeFigureOut">
              <a:rPr lang="th-TH" smtClean="0"/>
              <a:t>24/04/67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395E9946-A69F-7976-D112-5127CC9CE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30B3BBE2-786C-8791-A143-73D67E364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5FBC-F8E2-468A-8DE2-790A48558D0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54347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79E58F1F-64F2-0B07-8679-16A1D3AFC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F951690A-A866-339A-4DA9-893D9807B0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0D48EDC2-083E-68AF-13B9-95E34C396A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6ACC6-6402-40EA-9901-D4E1BAFAAEE5}" type="datetimeFigureOut">
              <a:rPr lang="th-TH" smtClean="0"/>
              <a:t>24/04/67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AC7A6A3F-7037-41D4-D666-5A2539639A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4C6C690-9ABE-C110-0E01-ED97373D92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25FBC-F8E2-468A-8DE2-790A48558D0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99101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อาจเป็นรูปภาพของ ข้อความ">
            <a:extLst>
              <a:ext uri="{FF2B5EF4-FFF2-40B4-BE49-F238E27FC236}">
                <a16:creationId xmlns:a16="http://schemas.microsoft.com/office/drawing/2014/main" id="{1137120B-B913-29A0-CD7D-751A96BA09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34" y="121920"/>
            <a:ext cx="12122331" cy="6614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7E2CA865-F405-9525-94BB-37F548A4036E}"/>
              </a:ext>
            </a:extLst>
          </p:cNvPr>
          <p:cNvSpPr txBox="1"/>
          <p:nvPr/>
        </p:nvSpPr>
        <p:spPr>
          <a:xfrm>
            <a:off x="6400800" y="0"/>
            <a:ext cx="57912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6000" b="1" dirty="0">
                <a:solidFill>
                  <a:srgbClr val="FF0000"/>
                </a:solidFill>
                <a:cs typeface="+mj-cs"/>
              </a:rPr>
              <a:t>ห้องเรียนระบบ 2  </a:t>
            </a:r>
          </a:p>
        </p:txBody>
      </p:sp>
      <p:sp>
        <p:nvSpPr>
          <p:cNvPr id="8" name="กล่องข้อความ 7">
            <a:extLst>
              <a:ext uri="{FF2B5EF4-FFF2-40B4-BE49-F238E27FC236}">
                <a16:creationId xmlns:a16="http://schemas.microsoft.com/office/drawing/2014/main" id="{357F7B11-207C-53A8-A8EF-319D24C0CA6E}"/>
              </a:ext>
            </a:extLst>
          </p:cNvPr>
          <p:cNvSpPr txBox="1"/>
          <p:nvPr/>
        </p:nvSpPr>
        <p:spPr>
          <a:xfrm>
            <a:off x="-1" y="-1"/>
            <a:ext cx="4664766" cy="101566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6000" b="1" dirty="0">
                <a:solidFill>
                  <a:srgbClr val="FF0000"/>
                </a:solidFill>
                <a:cs typeface="+mj-cs"/>
              </a:rPr>
              <a:t>โอกาสทางการศึกษา  </a:t>
            </a:r>
          </a:p>
        </p:txBody>
      </p:sp>
    </p:spTree>
    <p:extLst>
      <p:ext uri="{BB962C8B-B14F-4D97-AF65-F5344CB8AC3E}">
        <p14:creationId xmlns:p14="http://schemas.microsoft.com/office/powerpoint/2010/main" val="1123808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8BFCBE97-335D-6784-2A46-BA070289B77E}"/>
              </a:ext>
            </a:extLst>
          </p:cNvPr>
          <p:cNvSpPr txBox="1"/>
          <p:nvPr/>
        </p:nvSpPr>
        <p:spPr>
          <a:xfrm>
            <a:off x="0" y="-770"/>
            <a:ext cx="12192000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4000" b="1" dirty="0">
                <a:solidFill>
                  <a:srgbClr val="FF0000"/>
                </a:solidFill>
                <a:cs typeface="+mj-cs"/>
              </a:rPr>
              <a:t>ห้องเรียนระบบ 2  “ห้วย</a:t>
            </a:r>
            <a:r>
              <a:rPr lang="th-TH" sz="4000" b="1" dirty="0" err="1">
                <a:solidFill>
                  <a:srgbClr val="FF0000"/>
                </a:solidFill>
                <a:cs typeface="+mj-cs"/>
              </a:rPr>
              <a:t>ซ้อ</a:t>
            </a:r>
            <a:r>
              <a:rPr lang="th-TH" sz="4000" b="1" dirty="0">
                <a:solidFill>
                  <a:srgbClr val="FF0000"/>
                </a:solidFill>
                <a:cs typeface="+mj-cs"/>
              </a:rPr>
              <a:t>”  การศึกษาที่สร้างโอกาส   </a:t>
            </a:r>
          </a:p>
        </p:txBody>
      </p:sp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C900F89C-4A4B-6AD8-F3AA-5B40B46FFFE8}"/>
              </a:ext>
            </a:extLst>
          </p:cNvPr>
          <p:cNvSpPr txBox="1"/>
          <p:nvPr/>
        </p:nvSpPr>
        <p:spPr>
          <a:xfrm>
            <a:off x="357805" y="1241827"/>
            <a:ext cx="2186612" cy="76944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4400" dirty="0">
                <a:cs typeface="+mj-cs"/>
              </a:rPr>
              <a:t>หลักการ</a:t>
            </a:r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52F83D2E-181B-51B3-8212-36D97FC60B17}"/>
              </a:ext>
            </a:extLst>
          </p:cNvPr>
          <p:cNvSpPr txBox="1"/>
          <p:nvPr/>
        </p:nvSpPr>
        <p:spPr>
          <a:xfrm>
            <a:off x="342224" y="3317002"/>
            <a:ext cx="2196673" cy="646331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3600" dirty="0">
                <a:cs typeface="+mj-cs"/>
              </a:rPr>
              <a:t>โอกาส</a:t>
            </a:r>
          </a:p>
        </p:txBody>
      </p:sp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8C83308C-97FE-61FA-ED78-A3BECF5C948C}"/>
              </a:ext>
            </a:extLst>
          </p:cNvPr>
          <p:cNvSpPr txBox="1"/>
          <p:nvPr/>
        </p:nvSpPr>
        <p:spPr>
          <a:xfrm>
            <a:off x="352285" y="4200400"/>
            <a:ext cx="2186612" cy="646331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3600" dirty="0">
                <a:cs typeface="+mj-cs"/>
              </a:rPr>
              <a:t>ยืดหยุ่น</a:t>
            </a:r>
          </a:p>
        </p:txBody>
      </p:sp>
      <p:sp>
        <p:nvSpPr>
          <p:cNvPr id="8" name="กล่องข้อความ 7">
            <a:extLst>
              <a:ext uri="{FF2B5EF4-FFF2-40B4-BE49-F238E27FC236}">
                <a16:creationId xmlns:a16="http://schemas.microsoft.com/office/drawing/2014/main" id="{9CB912A2-7B8A-C130-F9DC-DE5E468D6023}"/>
              </a:ext>
            </a:extLst>
          </p:cNvPr>
          <p:cNvSpPr txBox="1"/>
          <p:nvPr/>
        </p:nvSpPr>
        <p:spPr>
          <a:xfrm>
            <a:off x="352285" y="5075860"/>
            <a:ext cx="2186612" cy="646331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3600" dirty="0">
                <a:cs typeface="+mj-cs"/>
              </a:rPr>
              <a:t>พรหมวิหารสี่</a:t>
            </a:r>
          </a:p>
        </p:txBody>
      </p:sp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5D82756E-66C0-5506-E9D0-25C4444BA06B}"/>
              </a:ext>
            </a:extLst>
          </p:cNvPr>
          <p:cNvSpPr txBox="1"/>
          <p:nvPr/>
        </p:nvSpPr>
        <p:spPr>
          <a:xfrm>
            <a:off x="3510844" y="1230675"/>
            <a:ext cx="8243835" cy="76944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4400" dirty="0">
                <a:cs typeface="+mj-cs"/>
              </a:rPr>
              <a:t>กระบวนการ</a:t>
            </a:r>
          </a:p>
        </p:txBody>
      </p:sp>
      <p:sp>
        <p:nvSpPr>
          <p:cNvPr id="13" name="กล่องข้อความ 12">
            <a:extLst>
              <a:ext uri="{FF2B5EF4-FFF2-40B4-BE49-F238E27FC236}">
                <a16:creationId xmlns:a16="http://schemas.microsoft.com/office/drawing/2014/main" id="{BCFEB2D5-6D73-A4EE-26A8-BB2F0011C92A}"/>
              </a:ext>
            </a:extLst>
          </p:cNvPr>
          <p:cNvSpPr txBox="1"/>
          <p:nvPr/>
        </p:nvSpPr>
        <p:spPr>
          <a:xfrm>
            <a:off x="3510843" y="2181506"/>
            <a:ext cx="2585158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solidFill>
                  <a:srgbClr val="0070C0"/>
                </a:solidFill>
                <a:cs typeface="+mj-cs"/>
              </a:rPr>
              <a:t>ครู / ผู้บริหาร </a:t>
            </a:r>
          </a:p>
          <a:p>
            <a:pPr algn="ctr"/>
            <a:r>
              <a:rPr lang="th-TH" b="1" dirty="0">
                <a:solidFill>
                  <a:srgbClr val="0070C0"/>
                </a:solidFill>
                <a:cs typeface="+mj-cs"/>
              </a:rPr>
              <a:t> ผู้ปกครอง / กรรมการ ฯ</a:t>
            </a:r>
          </a:p>
        </p:txBody>
      </p:sp>
      <p:sp>
        <p:nvSpPr>
          <p:cNvPr id="14" name="กล่องข้อความ 13">
            <a:extLst>
              <a:ext uri="{FF2B5EF4-FFF2-40B4-BE49-F238E27FC236}">
                <a16:creationId xmlns:a16="http://schemas.microsoft.com/office/drawing/2014/main" id="{FD06FAF5-0F99-D5AF-FD94-B5DA4AD04518}"/>
              </a:ext>
            </a:extLst>
          </p:cNvPr>
          <p:cNvSpPr txBox="1"/>
          <p:nvPr/>
        </p:nvSpPr>
        <p:spPr>
          <a:xfrm>
            <a:off x="3510843" y="3319670"/>
            <a:ext cx="2585158" cy="2677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h-TH" dirty="0"/>
              <a:t>- เข้าใจ</a:t>
            </a:r>
          </a:p>
          <a:p>
            <a:r>
              <a:rPr lang="th-TH" dirty="0"/>
              <a:t>- ใส่ใจ</a:t>
            </a:r>
          </a:p>
          <a:p>
            <a:r>
              <a:rPr lang="th-TH" dirty="0"/>
              <a:t>- ให้กำลังใจ</a:t>
            </a:r>
          </a:p>
          <a:p>
            <a:r>
              <a:rPr lang="th-TH" dirty="0"/>
              <a:t>- อดทน</a:t>
            </a:r>
          </a:p>
          <a:p>
            <a:r>
              <a:rPr lang="th-TH" dirty="0"/>
              <a:t>- เห็นเป้าหมายร่วมกัน</a:t>
            </a:r>
          </a:p>
          <a:p>
            <a:endParaRPr lang="th-TH" dirty="0"/>
          </a:p>
        </p:txBody>
      </p:sp>
      <p:sp>
        <p:nvSpPr>
          <p:cNvPr id="15" name="กล่องข้อความ 14">
            <a:extLst>
              <a:ext uri="{FF2B5EF4-FFF2-40B4-BE49-F238E27FC236}">
                <a16:creationId xmlns:a16="http://schemas.microsoft.com/office/drawing/2014/main" id="{8A9F4A8D-3B5B-3DEF-F9B7-01666391552A}"/>
              </a:ext>
            </a:extLst>
          </p:cNvPr>
          <p:cNvSpPr txBox="1"/>
          <p:nvPr/>
        </p:nvSpPr>
        <p:spPr>
          <a:xfrm>
            <a:off x="6340182" y="2362896"/>
            <a:ext cx="2585158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solidFill>
                  <a:srgbClr val="0070C0"/>
                </a:solidFill>
                <a:cs typeface="+mj-cs"/>
              </a:rPr>
              <a:t>รูปแบบ</a:t>
            </a:r>
          </a:p>
        </p:txBody>
      </p:sp>
      <p:sp>
        <p:nvSpPr>
          <p:cNvPr id="16" name="กล่องข้อความ 15">
            <a:extLst>
              <a:ext uri="{FF2B5EF4-FFF2-40B4-BE49-F238E27FC236}">
                <a16:creationId xmlns:a16="http://schemas.microsoft.com/office/drawing/2014/main" id="{2B1B0070-3CFF-2EAB-F5F8-D1F54CE0A5E4}"/>
              </a:ext>
            </a:extLst>
          </p:cNvPr>
          <p:cNvSpPr txBox="1"/>
          <p:nvPr/>
        </p:nvSpPr>
        <p:spPr>
          <a:xfrm>
            <a:off x="6340182" y="3317003"/>
            <a:ext cx="2585158" cy="26776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ON-Line</a:t>
            </a:r>
            <a:endParaRPr lang="th-TH" dirty="0"/>
          </a:p>
          <a:p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ON-H</a:t>
            </a: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and</a:t>
            </a:r>
            <a:endParaRPr lang="th-TH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ON-Demand</a:t>
            </a:r>
            <a:endParaRPr kumimoji="0" lang="th-TH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ordia New" panose="020B0304020202020204" pitchFamily="34" charset="-3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ON-Site</a:t>
            </a:r>
            <a:endParaRPr kumimoji="0" lang="th-TH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ordia New" panose="020B0304020202020204" pitchFamily="34" charset="-3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ON-Home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ON-Community</a:t>
            </a:r>
            <a:endParaRPr kumimoji="0" lang="th-TH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7" name="กล่องข้อความ 16">
            <a:extLst>
              <a:ext uri="{FF2B5EF4-FFF2-40B4-BE49-F238E27FC236}">
                <a16:creationId xmlns:a16="http://schemas.microsoft.com/office/drawing/2014/main" id="{AE30861F-BE9B-2589-325C-20387F714853}"/>
              </a:ext>
            </a:extLst>
          </p:cNvPr>
          <p:cNvSpPr txBox="1"/>
          <p:nvPr/>
        </p:nvSpPr>
        <p:spPr>
          <a:xfrm>
            <a:off x="9169521" y="2362895"/>
            <a:ext cx="2585158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solidFill>
                  <a:srgbClr val="0070C0"/>
                </a:solidFill>
                <a:cs typeface="+mj-cs"/>
              </a:rPr>
              <a:t>ประเมินผล</a:t>
            </a:r>
          </a:p>
        </p:txBody>
      </p:sp>
      <p:sp>
        <p:nvSpPr>
          <p:cNvPr id="18" name="กล่องข้อความ 17">
            <a:extLst>
              <a:ext uri="{FF2B5EF4-FFF2-40B4-BE49-F238E27FC236}">
                <a16:creationId xmlns:a16="http://schemas.microsoft.com/office/drawing/2014/main" id="{E8657F93-A16E-4357-F388-96811E1122E4}"/>
              </a:ext>
            </a:extLst>
          </p:cNvPr>
          <p:cNvSpPr txBox="1"/>
          <p:nvPr/>
        </p:nvSpPr>
        <p:spPr>
          <a:xfrm>
            <a:off x="9169521" y="3317003"/>
            <a:ext cx="2585158" cy="267765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h-TH" dirty="0"/>
              <a:t>- สภาพจริง </a:t>
            </a:r>
          </a:p>
          <a:p>
            <a:r>
              <a:rPr lang="th-TH" dirty="0"/>
              <a:t>- หลากหลาย</a:t>
            </a:r>
          </a:p>
          <a:p>
            <a:r>
              <a:rPr lang="th-TH" dirty="0"/>
              <a:t>- นำเสนอ</a:t>
            </a:r>
          </a:p>
          <a:p>
            <a:r>
              <a:rPr lang="th-TH" dirty="0"/>
              <a:t>-  ค้นหา</a:t>
            </a:r>
          </a:p>
          <a:p>
            <a:r>
              <a:rPr lang="th-TH" dirty="0"/>
              <a:t>- เชื่อมโยงสู่หลักสูตร</a:t>
            </a:r>
          </a:p>
          <a:p>
            <a:r>
              <a: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rPr>
              <a:t>  </a:t>
            </a:r>
          </a:p>
        </p:txBody>
      </p:sp>
      <p:cxnSp>
        <p:nvCxnSpPr>
          <p:cNvPr id="20" name="ตัวเชื่อมต่อตรง 19">
            <a:extLst>
              <a:ext uri="{FF2B5EF4-FFF2-40B4-BE49-F238E27FC236}">
                <a16:creationId xmlns:a16="http://schemas.microsoft.com/office/drawing/2014/main" id="{60F02AE9-78B0-8F01-BDD0-72F4CD6BD9A8}"/>
              </a:ext>
            </a:extLst>
          </p:cNvPr>
          <p:cNvCxnSpPr>
            <a:cxnSpLocks/>
          </p:cNvCxnSpPr>
          <p:nvPr/>
        </p:nvCxnSpPr>
        <p:spPr>
          <a:xfrm>
            <a:off x="2538897" y="3666672"/>
            <a:ext cx="423086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ตัวเชื่อมต่อตรง 21">
            <a:extLst>
              <a:ext uri="{FF2B5EF4-FFF2-40B4-BE49-F238E27FC236}">
                <a16:creationId xmlns:a16="http://schemas.microsoft.com/office/drawing/2014/main" id="{CE29BFA1-BE8F-0528-CAF8-1971ABD316EC}"/>
              </a:ext>
            </a:extLst>
          </p:cNvPr>
          <p:cNvCxnSpPr>
            <a:cxnSpLocks/>
            <a:stCxn id="7" idx="3"/>
          </p:cNvCxnSpPr>
          <p:nvPr/>
        </p:nvCxnSpPr>
        <p:spPr>
          <a:xfrm>
            <a:off x="2538897" y="4523566"/>
            <a:ext cx="423086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ตัวเชื่อมต่อตรง 25">
            <a:extLst>
              <a:ext uri="{FF2B5EF4-FFF2-40B4-BE49-F238E27FC236}">
                <a16:creationId xmlns:a16="http://schemas.microsoft.com/office/drawing/2014/main" id="{C5B2D874-42E3-FC45-8F95-FB238E67ED0B}"/>
              </a:ext>
            </a:extLst>
          </p:cNvPr>
          <p:cNvCxnSpPr>
            <a:cxnSpLocks/>
          </p:cNvCxnSpPr>
          <p:nvPr/>
        </p:nvCxnSpPr>
        <p:spPr>
          <a:xfrm>
            <a:off x="2538897" y="5385774"/>
            <a:ext cx="423086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ลูกศร: ลง 29">
            <a:extLst>
              <a:ext uri="{FF2B5EF4-FFF2-40B4-BE49-F238E27FC236}">
                <a16:creationId xmlns:a16="http://schemas.microsoft.com/office/drawing/2014/main" id="{814D86EC-B692-D7CD-9426-67FAB0CF92A9}"/>
              </a:ext>
            </a:extLst>
          </p:cNvPr>
          <p:cNvSpPr/>
          <p:nvPr/>
        </p:nvSpPr>
        <p:spPr>
          <a:xfrm>
            <a:off x="693161" y="2148526"/>
            <a:ext cx="1494797" cy="116847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32" name="ตัวเชื่อมต่อตรง 31">
            <a:extLst>
              <a:ext uri="{FF2B5EF4-FFF2-40B4-BE49-F238E27FC236}">
                <a16:creationId xmlns:a16="http://schemas.microsoft.com/office/drawing/2014/main" id="{FE216ECF-1F6A-C6D8-36D9-9E4454D753E5}"/>
              </a:ext>
            </a:extLst>
          </p:cNvPr>
          <p:cNvCxnSpPr/>
          <p:nvPr/>
        </p:nvCxnSpPr>
        <p:spPr>
          <a:xfrm>
            <a:off x="2961983" y="3640167"/>
            <a:ext cx="0" cy="175885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ลูกศร: ขวา 32">
            <a:extLst>
              <a:ext uri="{FF2B5EF4-FFF2-40B4-BE49-F238E27FC236}">
                <a16:creationId xmlns:a16="http://schemas.microsoft.com/office/drawing/2014/main" id="{B728D0A1-157E-C61D-9CE0-448C53D45CE7}"/>
              </a:ext>
            </a:extLst>
          </p:cNvPr>
          <p:cNvSpPr/>
          <p:nvPr/>
        </p:nvSpPr>
        <p:spPr>
          <a:xfrm>
            <a:off x="2931735" y="4248918"/>
            <a:ext cx="548857" cy="54135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44079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0F35FC00-ABC7-89C5-5F71-18F7CCCF949F}"/>
              </a:ext>
            </a:extLst>
          </p:cNvPr>
          <p:cNvSpPr txBox="1"/>
          <p:nvPr/>
        </p:nvSpPr>
        <p:spPr>
          <a:xfrm>
            <a:off x="0" y="-770"/>
            <a:ext cx="12192000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4000" b="1" dirty="0">
                <a:solidFill>
                  <a:srgbClr val="FF0000"/>
                </a:solidFill>
                <a:cs typeface="+mj-cs"/>
              </a:rPr>
              <a:t>ห้องเรียนระบบ 2  “ห้วย</a:t>
            </a:r>
            <a:r>
              <a:rPr lang="th-TH" sz="4000" b="1" dirty="0" err="1">
                <a:solidFill>
                  <a:srgbClr val="FF0000"/>
                </a:solidFill>
                <a:cs typeface="+mj-cs"/>
              </a:rPr>
              <a:t>ซ้อ</a:t>
            </a:r>
            <a:r>
              <a:rPr lang="th-TH" sz="4000" b="1" dirty="0">
                <a:solidFill>
                  <a:srgbClr val="FF0000"/>
                </a:solidFill>
                <a:cs typeface="+mj-cs"/>
              </a:rPr>
              <a:t>”  การศึกษาที่สร้างโอกาส   </a:t>
            </a:r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879BA049-5308-85A0-9DBD-6FD98C36C072}"/>
              </a:ext>
            </a:extLst>
          </p:cNvPr>
          <p:cNvSpPr txBox="1"/>
          <p:nvPr/>
        </p:nvSpPr>
        <p:spPr>
          <a:xfrm>
            <a:off x="4469292" y="3399183"/>
            <a:ext cx="2802838" cy="646331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3600" dirty="0">
                <a:cs typeface="+mj-cs"/>
              </a:rPr>
              <a:t>จบการศึกษา</a:t>
            </a:r>
          </a:p>
        </p:txBody>
      </p:sp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A7D29812-A68B-4833-7D2F-1AFFF6FF5A65}"/>
              </a:ext>
            </a:extLst>
          </p:cNvPr>
          <p:cNvSpPr txBox="1"/>
          <p:nvPr/>
        </p:nvSpPr>
        <p:spPr>
          <a:xfrm>
            <a:off x="8388624" y="2085759"/>
            <a:ext cx="3803376" cy="646331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3600" dirty="0">
                <a:cs typeface="+mj-cs"/>
              </a:rPr>
              <a:t>ขอกลับเข้าเรียนระบบปกติ</a:t>
            </a:r>
          </a:p>
        </p:txBody>
      </p:sp>
      <p:sp>
        <p:nvSpPr>
          <p:cNvPr id="8" name="กล่องข้อความ 7">
            <a:extLst>
              <a:ext uri="{FF2B5EF4-FFF2-40B4-BE49-F238E27FC236}">
                <a16:creationId xmlns:a16="http://schemas.microsoft.com/office/drawing/2014/main" id="{C9BB0D2C-B051-1D91-5BDD-4C5760FF0227}"/>
              </a:ext>
            </a:extLst>
          </p:cNvPr>
          <p:cNvSpPr txBox="1"/>
          <p:nvPr/>
        </p:nvSpPr>
        <p:spPr>
          <a:xfrm>
            <a:off x="0" y="2089299"/>
            <a:ext cx="3803376" cy="646331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3600" dirty="0">
                <a:cs typeface="+mj-cs"/>
              </a:rPr>
              <a:t>อยู่ระหว่างเรียนระบบ 2</a:t>
            </a:r>
          </a:p>
        </p:txBody>
      </p:sp>
      <p:grpSp>
        <p:nvGrpSpPr>
          <p:cNvPr id="12" name="กลุ่ม 11">
            <a:extLst>
              <a:ext uri="{FF2B5EF4-FFF2-40B4-BE49-F238E27FC236}">
                <a16:creationId xmlns:a16="http://schemas.microsoft.com/office/drawing/2014/main" id="{C721E73C-45D0-F0E1-3A32-B84E448FFAD1}"/>
              </a:ext>
            </a:extLst>
          </p:cNvPr>
          <p:cNvGrpSpPr/>
          <p:nvPr/>
        </p:nvGrpSpPr>
        <p:grpSpPr>
          <a:xfrm>
            <a:off x="2235812" y="5073665"/>
            <a:ext cx="2273023" cy="1140262"/>
            <a:chOff x="6102628" y="4823791"/>
            <a:chExt cx="1974574" cy="1245705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10" name="วงรี 9">
              <a:extLst>
                <a:ext uri="{FF2B5EF4-FFF2-40B4-BE49-F238E27FC236}">
                  <a16:creationId xmlns:a16="http://schemas.microsoft.com/office/drawing/2014/main" id="{19EBACBB-BD4E-5CDC-1C7A-14086B919556}"/>
                </a:ext>
              </a:extLst>
            </p:cNvPr>
            <p:cNvSpPr/>
            <p:nvPr/>
          </p:nvSpPr>
          <p:spPr>
            <a:xfrm>
              <a:off x="6102628" y="4823791"/>
              <a:ext cx="1974574" cy="124570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11" name="กล่องข้อความ 10">
              <a:extLst>
                <a:ext uri="{FF2B5EF4-FFF2-40B4-BE49-F238E27FC236}">
                  <a16:creationId xmlns:a16="http://schemas.microsoft.com/office/drawing/2014/main" id="{CDC6CDE1-487C-4B4A-0320-43134F4F409D}"/>
                </a:ext>
              </a:extLst>
            </p:cNvPr>
            <p:cNvSpPr txBox="1"/>
            <p:nvPr/>
          </p:nvSpPr>
          <p:spPr>
            <a:xfrm>
              <a:off x="6367671" y="5061923"/>
              <a:ext cx="1444487" cy="60242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4400" b="1" dirty="0">
                  <a:cs typeface="+mj-cs"/>
                </a:rPr>
                <a:t>อาชีพ</a:t>
              </a:r>
            </a:p>
          </p:txBody>
        </p:sp>
      </p:grpSp>
      <p:grpSp>
        <p:nvGrpSpPr>
          <p:cNvPr id="13" name="กลุ่ม 12">
            <a:extLst>
              <a:ext uri="{FF2B5EF4-FFF2-40B4-BE49-F238E27FC236}">
                <a16:creationId xmlns:a16="http://schemas.microsoft.com/office/drawing/2014/main" id="{84B3AEAE-A7FE-F581-605E-A5C05DFBCFE8}"/>
              </a:ext>
            </a:extLst>
          </p:cNvPr>
          <p:cNvGrpSpPr/>
          <p:nvPr/>
        </p:nvGrpSpPr>
        <p:grpSpPr>
          <a:xfrm>
            <a:off x="7422065" y="5041739"/>
            <a:ext cx="2312503" cy="1219390"/>
            <a:chOff x="6102628" y="4823791"/>
            <a:chExt cx="1974574" cy="1245705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14" name="วงรี 13">
              <a:extLst>
                <a:ext uri="{FF2B5EF4-FFF2-40B4-BE49-F238E27FC236}">
                  <a16:creationId xmlns:a16="http://schemas.microsoft.com/office/drawing/2014/main" id="{2C303C7C-02FE-EA7F-D784-37B8F36CEDD7}"/>
                </a:ext>
              </a:extLst>
            </p:cNvPr>
            <p:cNvSpPr/>
            <p:nvPr/>
          </p:nvSpPr>
          <p:spPr>
            <a:xfrm>
              <a:off x="6102628" y="4823791"/>
              <a:ext cx="1974574" cy="124570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15" name="กล่องข้อความ 14">
              <a:extLst>
                <a:ext uri="{FF2B5EF4-FFF2-40B4-BE49-F238E27FC236}">
                  <a16:creationId xmlns:a16="http://schemas.microsoft.com/office/drawing/2014/main" id="{36FBC9D5-2160-3126-DB47-BA8BB5B85127}"/>
                </a:ext>
              </a:extLst>
            </p:cNvPr>
            <p:cNvSpPr txBox="1"/>
            <p:nvPr/>
          </p:nvSpPr>
          <p:spPr>
            <a:xfrm>
              <a:off x="6367671" y="5061923"/>
              <a:ext cx="1444487" cy="60242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4400" b="1" dirty="0">
                  <a:cs typeface="+mj-cs"/>
                </a:rPr>
                <a:t>ศึกษาต่อ</a:t>
              </a:r>
            </a:p>
          </p:txBody>
        </p:sp>
      </p:grpSp>
      <p:sp>
        <p:nvSpPr>
          <p:cNvPr id="16" name="กล่องข้อความ 15">
            <a:extLst>
              <a:ext uri="{FF2B5EF4-FFF2-40B4-BE49-F238E27FC236}">
                <a16:creationId xmlns:a16="http://schemas.microsoft.com/office/drawing/2014/main" id="{F71A5D50-475C-3B27-20C9-8FF6A4689C9D}"/>
              </a:ext>
            </a:extLst>
          </p:cNvPr>
          <p:cNvSpPr txBox="1"/>
          <p:nvPr/>
        </p:nvSpPr>
        <p:spPr>
          <a:xfrm>
            <a:off x="5027531" y="4592564"/>
            <a:ext cx="19580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cs typeface="+mj-cs"/>
              </a:rPr>
              <a:t>วุฒิการศึกษา</a:t>
            </a:r>
          </a:p>
        </p:txBody>
      </p:sp>
      <p:sp>
        <p:nvSpPr>
          <p:cNvPr id="17" name="ลูกศร: ลง 16">
            <a:extLst>
              <a:ext uri="{FF2B5EF4-FFF2-40B4-BE49-F238E27FC236}">
                <a16:creationId xmlns:a16="http://schemas.microsoft.com/office/drawing/2014/main" id="{0B87CD8F-B4C3-671C-5684-427B0DFAB42B}"/>
              </a:ext>
            </a:extLst>
          </p:cNvPr>
          <p:cNvSpPr/>
          <p:nvPr/>
        </p:nvSpPr>
        <p:spPr>
          <a:xfrm>
            <a:off x="5618919" y="4045514"/>
            <a:ext cx="503583" cy="646331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ลูกศร: ขวา 17">
            <a:extLst>
              <a:ext uri="{FF2B5EF4-FFF2-40B4-BE49-F238E27FC236}">
                <a16:creationId xmlns:a16="http://schemas.microsoft.com/office/drawing/2014/main" id="{A458F556-18DD-BAE9-B8EC-9BB8C42CDC7A}"/>
              </a:ext>
            </a:extLst>
          </p:cNvPr>
          <p:cNvSpPr/>
          <p:nvPr/>
        </p:nvSpPr>
        <p:spPr>
          <a:xfrm rot="1856583">
            <a:off x="6881014" y="5153448"/>
            <a:ext cx="540309" cy="38225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ลูกศร: ขวา 18">
            <a:extLst>
              <a:ext uri="{FF2B5EF4-FFF2-40B4-BE49-F238E27FC236}">
                <a16:creationId xmlns:a16="http://schemas.microsoft.com/office/drawing/2014/main" id="{AF8CC62C-6D1A-E4E5-81C4-75113A5F457E}"/>
              </a:ext>
            </a:extLst>
          </p:cNvPr>
          <p:cNvSpPr/>
          <p:nvPr/>
        </p:nvSpPr>
        <p:spPr>
          <a:xfrm rot="8608289">
            <a:off x="4532654" y="5164292"/>
            <a:ext cx="592569" cy="38225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กล่องข้อความ 19">
            <a:extLst>
              <a:ext uri="{FF2B5EF4-FFF2-40B4-BE49-F238E27FC236}">
                <a16:creationId xmlns:a16="http://schemas.microsoft.com/office/drawing/2014/main" id="{F6F1CC1D-8825-149A-6AD3-C53109142613}"/>
              </a:ext>
            </a:extLst>
          </p:cNvPr>
          <p:cNvSpPr txBox="1"/>
          <p:nvPr/>
        </p:nvSpPr>
        <p:spPr>
          <a:xfrm>
            <a:off x="173928" y="2848445"/>
            <a:ext cx="324678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dirty="0">
                <a:cs typeface="+mj-cs"/>
              </a:rPr>
              <a:t>ประคับประคอง / สร้างตระหนัก</a:t>
            </a:r>
          </a:p>
          <a:p>
            <a:pPr algn="ctr"/>
            <a:r>
              <a:rPr lang="th-TH" dirty="0">
                <a:cs typeface="+mj-cs"/>
              </a:rPr>
              <a:t>ติดตาม / ให้กำลังใจ </a:t>
            </a:r>
          </a:p>
          <a:p>
            <a:pPr algn="ctr"/>
            <a:r>
              <a:rPr lang="th-TH" dirty="0">
                <a:cs typeface="+mj-cs"/>
              </a:rPr>
              <a:t>เป้าหมายชีวิต</a:t>
            </a:r>
          </a:p>
        </p:txBody>
      </p:sp>
      <p:sp>
        <p:nvSpPr>
          <p:cNvPr id="21" name="กล่องข้อความ 20">
            <a:extLst>
              <a:ext uri="{FF2B5EF4-FFF2-40B4-BE49-F238E27FC236}">
                <a16:creationId xmlns:a16="http://schemas.microsoft.com/office/drawing/2014/main" id="{02F56585-9447-33BA-738C-2DED1EC8E894}"/>
              </a:ext>
            </a:extLst>
          </p:cNvPr>
          <p:cNvSpPr txBox="1"/>
          <p:nvPr/>
        </p:nvSpPr>
        <p:spPr>
          <a:xfrm>
            <a:off x="8421757" y="2873634"/>
            <a:ext cx="37702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dirty="0">
                <a:solidFill>
                  <a:srgbClr val="FF0000"/>
                </a:solidFill>
                <a:cs typeface="+mj-cs"/>
              </a:rPr>
              <a:t>ไม่ยุ่งยาก  </a:t>
            </a:r>
            <a:r>
              <a:rPr lang="th-TH" dirty="0">
                <a:cs typeface="+mj-cs"/>
              </a:rPr>
              <a:t>/ ดูแลใกล้ชิด </a:t>
            </a:r>
          </a:p>
          <a:p>
            <a:pPr algn="ctr"/>
            <a:r>
              <a:rPr lang="th-TH" dirty="0">
                <a:cs typeface="+mj-cs"/>
              </a:rPr>
              <a:t>เพื่อนช่วยเพื่อน / พื้นที่แสดงออก</a:t>
            </a:r>
          </a:p>
          <a:p>
            <a:pPr algn="ctr"/>
            <a:r>
              <a:rPr lang="th-TH" dirty="0">
                <a:cs typeface="+mj-cs"/>
              </a:rPr>
              <a:t>เป้าหมายชีวิต</a:t>
            </a:r>
          </a:p>
        </p:txBody>
      </p:sp>
      <p:grpSp>
        <p:nvGrpSpPr>
          <p:cNvPr id="24" name="กลุ่ม 23">
            <a:extLst>
              <a:ext uri="{FF2B5EF4-FFF2-40B4-BE49-F238E27FC236}">
                <a16:creationId xmlns:a16="http://schemas.microsoft.com/office/drawing/2014/main" id="{E4117C70-0479-1725-4C7C-7D08C082E927}"/>
              </a:ext>
            </a:extLst>
          </p:cNvPr>
          <p:cNvGrpSpPr/>
          <p:nvPr/>
        </p:nvGrpSpPr>
        <p:grpSpPr>
          <a:xfrm>
            <a:off x="930776" y="1033670"/>
            <a:ext cx="1163067" cy="1038763"/>
            <a:chOff x="821634" y="920282"/>
            <a:chExt cx="1537253" cy="1112609"/>
          </a:xfrm>
        </p:grpSpPr>
        <p:sp>
          <p:nvSpPr>
            <p:cNvPr id="22" name="ดาว: 5 แฉก 21">
              <a:extLst>
                <a:ext uri="{FF2B5EF4-FFF2-40B4-BE49-F238E27FC236}">
                  <a16:creationId xmlns:a16="http://schemas.microsoft.com/office/drawing/2014/main" id="{359C3B49-6F95-C9B9-E14C-95DE98D15EB3}"/>
                </a:ext>
              </a:extLst>
            </p:cNvPr>
            <p:cNvSpPr/>
            <p:nvPr/>
          </p:nvSpPr>
          <p:spPr>
            <a:xfrm>
              <a:off x="821634" y="920282"/>
              <a:ext cx="1537253" cy="1112609"/>
            </a:xfrm>
            <a:prstGeom prst="star5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3" name="กล่องข้อความ 22">
              <a:extLst>
                <a:ext uri="{FF2B5EF4-FFF2-40B4-BE49-F238E27FC236}">
                  <a16:creationId xmlns:a16="http://schemas.microsoft.com/office/drawing/2014/main" id="{D5F1A1B9-6812-4AD4-1D1B-2A8EC4E51682}"/>
                </a:ext>
              </a:extLst>
            </p:cNvPr>
            <p:cNvSpPr txBox="1"/>
            <p:nvPr/>
          </p:nvSpPr>
          <p:spPr>
            <a:xfrm>
              <a:off x="1241904" y="1139972"/>
              <a:ext cx="749156" cy="8241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4400" b="1" dirty="0">
                  <a:cs typeface="+mj-cs"/>
                </a:rPr>
                <a:t>01</a:t>
              </a:r>
            </a:p>
          </p:txBody>
        </p:sp>
      </p:grpSp>
      <p:grpSp>
        <p:nvGrpSpPr>
          <p:cNvPr id="25" name="กลุ่ม 24">
            <a:extLst>
              <a:ext uri="{FF2B5EF4-FFF2-40B4-BE49-F238E27FC236}">
                <a16:creationId xmlns:a16="http://schemas.microsoft.com/office/drawing/2014/main" id="{A6DE92EB-B2C7-837E-BB92-C7D890235751}"/>
              </a:ext>
            </a:extLst>
          </p:cNvPr>
          <p:cNvGrpSpPr/>
          <p:nvPr/>
        </p:nvGrpSpPr>
        <p:grpSpPr>
          <a:xfrm>
            <a:off x="9899351" y="951873"/>
            <a:ext cx="1163067" cy="1038763"/>
            <a:chOff x="821634" y="920282"/>
            <a:chExt cx="1537253" cy="1112609"/>
          </a:xfrm>
        </p:grpSpPr>
        <p:sp>
          <p:nvSpPr>
            <p:cNvPr id="26" name="ดาว: 5 แฉก 25">
              <a:extLst>
                <a:ext uri="{FF2B5EF4-FFF2-40B4-BE49-F238E27FC236}">
                  <a16:creationId xmlns:a16="http://schemas.microsoft.com/office/drawing/2014/main" id="{FB1C2758-1E7E-730B-C032-C91DB4B589D6}"/>
                </a:ext>
              </a:extLst>
            </p:cNvPr>
            <p:cNvSpPr/>
            <p:nvPr/>
          </p:nvSpPr>
          <p:spPr>
            <a:xfrm>
              <a:off x="821634" y="920282"/>
              <a:ext cx="1537253" cy="1112609"/>
            </a:xfrm>
            <a:prstGeom prst="star5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7" name="กล่องข้อความ 26">
              <a:extLst>
                <a:ext uri="{FF2B5EF4-FFF2-40B4-BE49-F238E27FC236}">
                  <a16:creationId xmlns:a16="http://schemas.microsoft.com/office/drawing/2014/main" id="{45A95A67-3057-A79E-9C45-53F72AFA32B7}"/>
                </a:ext>
              </a:extLst>
            </p:cNvPr>
            <p:cNvSpPr txBox="1"/>
            <p:nvPr/>
          </p:nvSpPr>
          <p:spPr>
            <a:xfrm>
              <a:off x="1241904" y="1139972"/>
              <a:ext cx="749156" cy="8241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4400" b="1" dirty="0">
                  <a:cs typeface="+mj-cs"/>
                </a:rPr>
                <a:t>02</a:t>
              </a:r>
            </a:p>
          </p:txBody>
        </p:sp>
      </p:grpSp>
      <p:grpSp>
        <p:nvGrpSpPr>
          <p:cNvPr id="28" name="กลุ่ม 27">
            <a:extLst>
              <a:ext uri="{FF2B5EF4-FFF2-40B4-BE49-F238E27FC236}">
                <a16:creationId xmlns:a16="http://schemas.microsoft.com/office/drawing/2014/main" id="{7884FF13-1404-E997-6FB4-474089DCB656}"/>
              </a:ext>
            </a:extLst>
          </p:cNvPr>
          <p:cNvGrpSpPr/>
          <p:nvPr/>
        </p:nvGrpSpPr>
        <p:grpSpPr>
          <a:xfrm>
            <a:off x="5339701" y="2308559"/>
            <a:ext cx="1163067" cy="1038763"/>
            <a:chOff x="821634" y="920282"/>
            <a:chExt cx="1537253" cy="1112609"/>
          </a:xfrm>
        </p:grpSpPr>
        <p:sp>
          <p:nvSpPr>
            <p:cNvPr id="29" name="ดาว: 5 แฉก 28">
              <a:extLst>
                <a:ext uri="{FF2B5EF4-FFF2-40B4-BE49-F238E27FC236}">
                  <a16:creationId xmlns:a16="http://schemas.microsoft.com/office/drawing/2014/main" id="{5C39E789-0D44-AB50-5A78-9B31BA07F5FA}"/>
                </a:ext>
              </a:extLst>
            </p:cNvPr>
            <p:cNvSpPr/>
            <p:nvPr/>
          </p:nvSpPr>
          <p:spPr>
            <a:xfrm>
              <a:off x="821634" y="920282"/>
              <a:ext cx="1537253" cy="1112609"/>
            </a:xfrm>
            <a:prstGeom prst="star5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30" name="กล่องข้อความ 29">
              <a:extLst>
                <a:ext uri="{FF2B5EF4-FFF2-40B4-BE49-F238E27FC236}">
                  <a16:creationId xmlns:a16="http://schemas.microsoft.com/office/drawing/2014/main" id="{750EEF61-2D27-E818-AAE3-C9E3816E46AD}"/>
                </a:ext>
              </a:extLst>
            </p:cNvPr>
            <p:cNvSpPr txBox="1"/>
            <p:nvPr/>
          </p:nvSpPr>
          <p:spPr>
            <a:xfrm>
              <a:off x="1241904" y="1139972"/>
              <a:ext cx="749156" cy="8241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4400" b="1" dirty="0">
                  <a:cs typeface="+mj-cs"/>
                </a:rPr>
                <a:t>03</a:t>
              </a:r>
            </a:p>
          </p:txBody>
        </p:sp>
      </p:grpSp>
      <p:sp>
        <p:nvSpPr>
          <p:cNvPr id="31" name="แผนผังลําดับงาน: กระบวนการที่กำหนดไว้ล่วงหน้า 30">
            <a:extLst>
              <a:ext uri="{FF2B5EF4-FFF2-40B4-BE49-F238E27FC236}">
                <a16:creationId xmlns:a16="http://schemas.microsoft.com/office/drawing/2014/main" id="{5D31B2ED-A3BF-C140-7962-D2110D8A7742}"/>
              </a:ext>
            </a:extLst>
          </p:cNvPr>
          <p:cNvSpPr/>
          <p:nvPr/>
        </p:nvSpPr>
        <p:spPr>
          <a:xfrm>
            <a:off x="4508835" y="834065"/>
            <a:ext cx="2802838" cy="1038763"/>
          </a:xfrm>
          <a:prstGeom prst="flowChartPredefined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2" name="กล่องข้อความ 31">
            <a:extLst>
              <a:ext uri="{FF2B5EF4-FFF2-40B4-BE49-F238E27FC236}">
                <a16:creationId xmlns:a16="http://schemas.microsoft.com/office/drawing/2014/main" id="{48FF1139-F4DA-76A4-6EE2-66EF0FFAC4C2}"/>
              </a:ext>
            </a:extLst>
          </p:cNvPr>
          <p:cNvSpPr txBox="1"/>
          <p:nvPr/>
        </p:nvSpPr>
        <p:spPr>
          <a:xfrm>
            <a:off x="4844810" y="758336"/>
            <a:ext cx="21308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6600" dirty="0">
                <a:cs typeface="+mj-cs"/>
              </a:rPr>
              <a:t>ผลลัพธ์</a:t>
            </a:r>
          </a:p>
        </p:txBody>
      </p:sp>
    </p:spTree>
    <p:extLst>
      <p:ext uri="{BB962C8B-B14F-4D97-AF65-F5344CB8AC3E}">
        <p14:creationId xmlns:p14="http://schemas.microsoft.com/office/powerpoint/2010/main" val="946816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กลุ่ม 7">
            <a:extLst>
              <a:ext uri="{FF2B5EF4-FFF2-40B4-BE49-F238E27FC236}">
                <a16:creationId xmlns:a16="http://schemas.microsoft.com/office/drawing/2014/main" id="{647F28DE-A29F-8FB2-18E3-4C6A364843F4}"/>
              </a:ext>
            </a:extLst>
          </p:cNvPr>
          <p:cNvGrpSpPr/>
          <p:nvPr/>
        </p:nvGrpSpPr>
        <p:grpSpPr>
          <a:xfrm rot="21135210">
            <a:off x="331303" y="1007164"/>
            <a:ext cx="11052313" cy="3737113"/>
            <a:chOff x="278296" y="1152939"/>
            <a:chExt cx="11052313" cy="3472069"/>
          </a:xfrm>
        </p:grpSpPr>
        <p:sp>
          <p:nvSpPr>
            <p:cNvPr id="5" name="วงรี 4">
              <a:extLst>
                <a:ext uri="{FF2B5EF4-FFF2-40B4-BE49-F238E27FC236}">
                  <a16:creationId xmlns:a16="http://schemas.microsoft.com/office/drawing/2014/main" id="{D4FC7A37-3479-0678-DBC0-4B65F73BB87F}"/>
                </a:ext>
              </a:extLst>
            </p:cNvPr>
            <p:cNvSpPr/>
            <p:nvPr/>
          </p:nvSpPr>
          <p:spPr>
            <a:xfrm>
              <a:off x="278296" y="1152939"/>
              <a:ext cx="11052313" cy="3472069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7" name="กล่องข้อความ 6">
              <a:extLst>
                <a:ext uri="{FF2B5EF4-FFF2-40B4-BE49-F238E27FC236}">
                  <a16:creationId xmlns:a16="http://schemas.microsoft.com/office/drawing/2014/main" id="{69685DB6-D783-E9A4-171A-EADC10237F1B}"/>
                </a:ext>
              </a:extLst>
            </p:cNvPr>
            <p:cNvSpPr txBox="1"/>
            <p:nvPr/>
          </p:nvSpPr>
          <p:spPr>
            <a:xfrm>
              <a:off x="1126433" y="1774137"/>
              <a:ext cx="9939131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4400" dirty="0">
                  <a:cs typeface="+mj-cs"/>
                </a:rPr>
                <a:t>            “การศึกษา คือ โอกาสสำหรับการพัฒนาคุณภาพชีวิต พัฒนาสังคม การให้โอกาสทางการศึกษา คือ การสร้างคุณภาพชีวิต และสังคมที่ดี” </a:t>
              </a:r>
            </a:p>
          </p:txBody>
        </p:sp>
      </p:grpSp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BFA33FE2-5FC1-0B5B-129C-DA0C79E66A8A}"/>
              </a:ext>
            </a:extLst>
          </p:cNvPr>
          <p:cNvSpPr txBox="1"/>
          <p:nvPr/>
        </p:nvSpPr>
        <p:spPr>
          <a:xfrm rot="21201036">
            <a:off x="2739236" y="5116950"/>
            <a:ext cx="92953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6000" dirty="0">
                <a:solidFill>
                  <a:srgbClr val="0070C0"/>
                </a:solidFill>
                <a:cs typeface="+mj-cs"/>
              </a:rPr>
              <a:t>โรงเรียนห้วย</a:t>
            </a:r>
            <a:r>
              <a:rPr lang="th-TH" sz="6000" dirty="0" err="1">
                <a:solidFill>
                  <a:srgbClr val="0070C0"/>
                </a:solidFill>
                <a:cs typeface="+mj-cs"/>
              </a:rPr>
              <a:t>ซ้อ</a:t>
            </a:r>
            <a:r>
              <a:rPr lang="th-TH" sz="6000" dirty="0">
                <a:solidFill>
                  <a:srgbClr val="0070C0"/>
                </a:solidFill>
                <a:cs typeface="+mj-cs"/>
              </a:rPr>
              <a:t>วิทยาคม </a:t>
            </a:r>
            <a:r>
              <a:rPr lang="th-TH" sz="6000" dirty="0" err="1">
                <a:solidFill>
                  <a:srgbClr val="0070C0"/>
                </a:solidFill>
                <a:cs typeface="+mj-cs"/>
              </a:rPr>
              <a:t>รั</a:t>
            </a:r>
            <a:r>
              <a:rPr lang="th-TH" sz="6000" dirty="0">
                <a:solidFill>
                  <a:srgbClr val="0070C0"/>
                </a:solidFill>
                <a:cs typeface="+mj-cs"/>
              </a:rPr>
              <a:t>ชม</a:t>
            </a:r>
            <a:r>
              <a:rPr lang="th-TH" sz="6000" dirty="0" err="1">
                <a:solidFill>
                  <a:srgbClr val="0070C0"/>
                </a:solidFill>
                <a:cs typeface="+mj-cs"/>
              </a:rPr>
              <a:t>ังค</a:t>
            </a:r>
            <a:r>
              <a:rPr lang="th-TH" sz="6000" dirty="0">
                <a:solidFill>
                  <a:srgbClr val="0070C0"/>
                </a:solidFill>
                <a:cs typeface="+mj-cs"/>
              </a:rPr>
              <a:t>ลาภ</a:t>
            </a:r>
            <a:r>
              <a:rPr lang="th-TH" sz="6000" dirty="0" err="1">
                <a:solidFill>
                  <a:srgbClr val="0070C0"/>
                </a:solidFill>
                <a:cs typeface="+mj-cs"/>
              </a:rPr>
              <a:t>ิเษก</a:t>
            </a:r>
            <a:r>
              <a:rPr lang="th-TH" sz="6000" dirty="0">
                <a:solidFill>
                  <a:srgbClr val="0070C0"/>
                </a:solidFill>
                <a:cs typeface="+mj-cs"/>
              </a:rPr>
              <a:t> </a:t>
            </a:r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090E700C-EB55-13AC-4C96-CC3BAE8DC539}"/>
              </a:ext>
            </a:extLst>
          </p:cNvPr>
          <p:cNvSpPr txBox="1"/>
          <p:nvPr/>
        </p:nvSpPr>
        <p:spPr>
          <a:xfrm>
            <a:off x="304799" y="164126"/>
            <a:ext cx="2796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dirty="0">
                <a:solidFill>
                  <a:srgbClr val="FFC000"/>
                </a:solidFill>
                <a:cs typeface="+mj-cs"/>
              </a:rPr>
              <a:t>ห้องเรียนระบบ 2</a:t>
            </a:r>
          </a:p>
        </p:txBody>
      </p:sp>
    </p:spTree>
    <p:extLst>
      <p:ext uri="{BB962C8B-B14F-4D97-AF65-F5344CB8AC3E}">
        <p14:creationId xmlns:p14="http://schemas.microsoft.com/office/powerpoint/2010/main" val="441659515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957</TotalTime>
  <Words>161</Words>
  <Application>Microsoft Office PowerPoint</Application>
  <PresentationFormat>แบบจอกว้าง</PresentationFormat>
  <Paragraphs>49</Paragraphs>
  <Slides>4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ธีมของ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Acer</dc:creator>
  <cp:lastModifiedBy>Acer</cp:lastModifiedBy>
  <cp:revision>51</cp:revision>
  <dcterms:created xsi:type="dcterms:W3CDTF">2023-06-25T03:24:29Z</dcterms:created>
  <dcterms:modified xsi:type="dcterms:W3CDTF">2024-04-24T01:49:58Z</dcterms:modified>
</cp:coreProperties>
</file>